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8.xml.rels" ContentType="application/vnd.openxmlformats-package.relationships+xml"/>
  <Override PartName="/ppt/slides/_rels/slide37.xml.rels" ContentType="application/vnd.openxmlformats-package.relationships+xml"/>
  <Override PartName="/ppt/slides/_rels/slide36.xml.rels" ContentType="application/vnd.openxmlformats-package.relationships+xml"/>
  <Override PartName="/ppt/slides/_rels/slide35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0.xml.rels" ContentType="application/vnd.openxmlformats-package.relationships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7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_rels/presentation.xml.rels" ContentType="application/vnd.openxmlformats-package.relationships+xml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29.jpeg" ContentType="image/jpe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5280" cy="3977280"/>
          </a:xfrm>
          <a:prstGeom prst="rect">
            <a:avLst/>
          </a:prstGeom>
          <a:ln>
            <a:noFill/>
          </a:ln>
        </p:spPr>
      </p:pic>
      <p:pic>
        <p:nvPicPr>
          <p:cNvPr id="109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528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NZ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NZ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NZ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NZ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2340360" y="2276640"/>
            <a:ext cx="4456800" cy="355500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3"/>
          <a:stretch/>
        </p:blipFill>
        <p:spPr>
          <a:xfrm>
            <a:off x="2340360" y="2276640"/>
            <a:ext cx="4456800" cy="3555000"/>
          </a:xfrm>
          <a:prstGeom prst="rect">
            <a:avLst/>
          </a:prstGeom>
          <a:ln>
            <a:noFill/>
          </a:ln>
        </p:spPr>
      </p:pic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NZ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NZ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NZ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NZ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NZ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NZ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25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29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685800" y="2130480"/>
            <a:ext cx="7766280" cy="146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Practical Record And Replay Debugging With rr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1371600" y="3886200"/>
            <a:ext cx="6394680" cy="174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Robert O'Callahan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No code instrumentation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1656000" y="2742480"/>
            <a:ext cx="6402240" cy="3155760"/>
          </a:xfrm>
          <a:prstGeom prst="rect">
            <a:avLst/>
          </a:prstGeom>
          <a:noFill/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r>
              <a:rPr b="0" lang="en-NZ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mov EDX, tls.ebp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NZ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mov ECX, tls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1" lang="en-NZ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call MemReadCallback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mov EAX, [EDX]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Line 3"/>
          <p:cNvSpPr/>
          <p:nvPr/>
        </p:nvSpPr>
        <p:spPr>
          <a:xfrm>
            <a:off x="1807200" y="2289240"/>
            <a:ext cx="4733640" cy="3374280"/>
          </a:xfrm>
          <a:prstGeom prst="line">
            <a:avLst/>
          </a:prstGeom>
          <a:ln w="3600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5" name="Line 4"/>
          <p:cNvSpPr/>
          <p:nvPr/>
        </p:nvSpPr>
        <p:spPr>
          <a:xfrm flipH="1">
            <a:off x="1745280" y="2379240"/>
            <a:ext cx="4857120" cy="3193920"/>
          </a:xfrm>
          <a:prstGeom prst="line">
            <a:avLst/>
          </a:prstGeom>
          <a:ln w="3600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Use modern HW/OS features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197" name="Table 2"/>
          <p:cNvGraphicFramePr/>
          <p:nvPr/>
        </p:nvGraphicFramePr>
        <p:xfrm>
          <a:off x="177120" y="2195640"/>
          <a:ext cx="8778960" cy="4595760"/>
        </p:xfrm>
        <a:graphic>
          <a:graphicData uri="http://schemas.openxmlformats.org/drawingml/2006/table">
            <a:tbl>
              <a:tblPr/>
              <a:tblGrid>
                <a:gridCol w="4756680"/>
                <a:gridCol w="4022640"/>
              </a:tblGrid>
              <a:tr h="52488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System call results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ptrace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2488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Signals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ptrace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2488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Shared memory data races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Limit to single core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353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Asynchronous event timing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HW performance counters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2596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Trap on a subset of system calls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seccomp-bpf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100800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Notification when system call blocks in the kernel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DESCHED</a:t>
                      </a:r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</a:t>
                      </a:r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perf events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95220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Cheap block copies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FIOCLONERANGE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  <p:sp>
        <p:nvSpPr>
          <p:cNvPr id="198" name="CustomShape 3"/>
          <p:cNvSpPr/>
          <p:nvPr/>
        </p:nvSpPr>
        <p:spPr>
          <a:xfrm>
            <a:off x="144000" y="2160000"/>
            <a:ext cx="8810280" cy="1078920"/>
          </a:xfrm>
          <a:prstGeom prst="rect">
            <a:avLst/>
          </a:prstGeom>
          <a:noFill/>
          <a:ln w="38160">
            <a:solidFill>
              <a:srgbClr val="00ff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457200" y="1052640"/>
            <a:ext cx="868104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ptrace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1366200" y="20160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CustomShape 3"/>
          <p:cNvSpPr/>
          <p:nvPr/>
        </p:nvSpPr>
        <p:spPr>
          <a:xfrm>
            <a:off x="3548160" y="2822400"/>
            <a:ext cx="610920" cy="80064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CustomShape 4"/>
          <p:cNvSpPr/>
          <p:nvPr/>
        </p:nvSpPr>
        <p:spPr>
          <a:xfrm>
            <a:off x="3631680" y="2160000"/>
            <a:ext cx="827280" cy="59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rr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Line 5"/>
          <p:cNvSpPr/>
          <p:nvPr/>
        </p:nvSpPr>
        <p:spPr>
          <a:xfrm>
            <a:off x="1982880" y="2822400"/>
            <a:ext cx="15652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6"/>
          <p:cNvSpPr/>
          <p:nvPr/>
        </p:nvSpPr>
        <p:spPr>
          <a:xfrm>
            <a:off x="4176360" y="2808000"/>
            <a:ext cx="417060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before_syscall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7"/>
          <p:cNvSpPr/>
          <p:nvPr/>
        </p:nvSpPr>
        <p:spPr>
          <a:xfrm>
            <a:off x="1366200" y="36288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Line 8"/>
          <p:cNvSpPr/>
          <p:nvPr/>
        </p:nvSpPr>
        <p:spPr>
          <a:xfrm flipH="1">
            <a:off x="1935360" y="3628800"/>
            <a:ext cx="1612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CustomShape 9"/>
          <p:cNvSpPr/>
          <p:nvPr/>
        </p:nvSpPr>
        <p:spPr>
          <a:xfrm>
            <a:off x="1366200" y="52416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CustomShape 10"/>
          <p:cNvSpPr/>
          <p:nvPr/>
        </p:nvSpPr>
        <p:spPr>
          <a:xfrm>
            <a:off x="3548160" y="4435200"/>
            <a:ext cx="610920" cy="80064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Line 11"/>
          <p:cNvSpPr/>
          <p:nvPr/>
        </p:nvSpPr>
        <p:spPr>
          <a:xfrm>
            <a:off x="1982880" y="4435200"/>
            <a:ext cx="15652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Line 12"/>
          <p:cNvSpPr/>
          <p:nvPr/>
        </p:nvSpPr>
        <p:spPr>
          <a:xfrm flipH="1">
            <a:off x="1935360" y="5241600"/>
            <a:ext cx="1612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CustomShape 13"/>
          <p:cNvSpPr/>
          <p:nvPr/>
        </p:nvSpPr>
        <p:spPr>
          <a:xfrm>
            <a:off x="4176000" y="4345920"/>
            <a:ext cx="382212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after_syscall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14"/>
          <p:cNvSpPr/>
          <p:nvPr/>
        </p:nvSpPr>
        <p:spPr>
          <a:xfrm>
            <a:off x="1224000" y="2727360"/>
            <a:ext cx="895320" cy="26035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CustomShape 15"/>
          <p:cNvSpPr/>
          <p:nvPr/>
        </p:nvSpPr>
        <p:spPr>
          <a:xfrm>
            <a:off x="1366560" y="2016000"/>
            <a:ext cx="61056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16"/>
          <p:cNvSpPr/>
          <p:nvPr/>
        </p:nvSpPr>
        <p:spPr>
          <a:xfrm>
            <a:off x="3548520" y="2822400"/>
            <a:ext cx="610920" cy="80064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Line 17"/>
          <p:cNvSpPr/>
          <p:nvPr/>
        </p:nvSpPr>
        <p:spPr>
          <a:xfrm>
            <a:off x="1982880" y="2822400"/>
            <a:ext cx="156564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18"/>
          <p:cNvSpPr/>
          <p:nvPr/>
        </p:nvSpPr>
        <p:spPr>
          <a:xfrm>
            <a:off x="4824360" y="2329920"/>
            <a:ext cx="417060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CustomShape 19"/>
          <p:cNvSpPr/>
          <p:nvPr/>
        </p:nvSpPr>
        <p:spPr>
          <a:xfrm>
            <a:off x="1366560" y="3628800"/>
            <a:ext cx="61056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Line 20"/>
          <p:cNvSpPr/>
          <p:nvPr/>
        </p:nvSpPr>
        <p:spPr>
          <a:xfrm flipH="1">
            <a:off x="1935720" y="3628800"/>
            <a:ext cx="1612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21"/>
          <p:cNvSpPr/>
          <p:nvPr/>
        </p:nvSpPr>
        <p:spPr>
          <a:xfrm>
            <a:off x="1639080" y="3816000"/>
            <a:ext cx="412848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Kernel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read()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CustomShape 22"/>
          <p:cNvSpPr/>
          <p:nvPr/>
        </p:nvSpPr>
        <p:spPr>
          <a:xfrm>
            <a:off x="1366560" y="5241600"/>
            <a:ext cx="61056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23"/>
          <p:cNvSpPr/>
          <p:nvPr/>
        </p:nvSpPr>
        <p:spPr>
          <a:xfrm>
            <a:off x="3548520" y="4435200"/>
            <a:ext cx="610920" cy="80064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Line 24"/>
          <p:cNvSpPr/>
          <p:nvPr/>
        </p:nvSpPr>
        <p:spPr>
          <a:xfrm>
            <a:off x="1982880" y="4435200"/>
            <a:ext cx="156564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Line 25"/>
          <p:cNvSpPr/>
          <p:nvPr/>
        </p:nvSpPr>
        <p:spPr>
          <a:xfrm flipH="1">
            <a:off x="1935720" y="5241600"/>
            <a:ext cx="1612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26"/>
          <p:cNvSpPr/>
          <p:nvPr/>
        </p:nvSpPr>
        <p:spPr>
          <a:xfrm>
            <a:off x="4151520" y="4898160"/>
            <a:ext cx="4267440" cy="49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... record results ...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27"/>
          <p:cNvSpPr/>
          <p:nvPr/>
        </p:nvSpPr>
        <p:spPr>
          <a:xfrm>
            <a:off x="1224000" y="2727360"/>
            <a:ext cx="895680" cy="26035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Use modern HW/OS features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27" name="Table 2"/>
          <p:cNvGraphicFramePr/>
          <p:nvPr/>
        </p:nvGraphicFramePr>
        <p:xfrm>
          <a:off x="177120" y="2195640"/>
          <a:ext cx="8778960" cy="4409640"/>
        </p:xfrm>
        <a:graphic>
          <a:graphicData uri="http://schemas.openxmlformats.org/drawingml/2006/table">
            <a:tbl>
              <a:tblPr/>
              <a:tblGrid>
                <a:gridCol w="4756680"/>
                <a:gridCol w="4022640"/>
              </a:tblGrid>
              <a:tr h="510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System call results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ptrace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10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Signals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ptrace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10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Shared memory data races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Limit to single core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2020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Asynchronous event timing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HW performance counters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1120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Trap on a subset of system calls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seccomp-bpf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924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Notification when system call blocks in the kernel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DESCHED</a:t>
                      </a:r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</a:t>
                      </a:r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perf events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924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Cheap block copies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FIOCLONERANGE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  <p:sp>
        <p:nvSpPr>
          <p:cNvPr id="228" name="CustomShape 3"/>
          <p:cNvSpPr/>
          <p:nvPr/>
        </p:nvSpPr>
        <p:spPr>
          <a:xfrm>
            <a:off x="144000" y="3169440"/>
            <a:ext cx="8810280" cy="573480"/>
          </a:xfrm>
          <a:prstGeom prst="rect">
            <a:avLst/>
          </a:prstGeom>
          <a:noFill/>
          <a:ln w="38160">
            <a:solidFill>
              <a:srgbClr val="00ff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457200" y="1052640"/>
            <a:ext cx="868104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Data races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4824360" y="2329920"/>
            <a:ext cx="417060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3"/>
          <p:cNvSpPr/>
          <p:nvPr/>
        </p:nvSpPr>
        <p:spPr>
          <a:xfrm>
            <a:off x="2016000" y="3489840"/>
            <a:ext cx="729000" cy="235692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4"/>
          <p:cNvSpPr/>
          <p:nvPr/>
        </p:nvSpPr>
        <p:spPr>
          <a:xfrm>
            <a:off x="6203520" y="3489840"/>
            <a:ext cx="729000" cy="2413080"/>
          </a:xfrm>
          <a:prstGeom prst="rect">
            <a:avLst/>
          </a:prstGeom>
          <a:solidFill>
            <a:srgbClr val="99336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5"/>
          <p:cNvSpPr/>
          <p:nvPr/>
        </p:nvSpPr>
        <p:spPr>
          <a:xfrm rot="16200000">
            <a:off x="1790640" y="2561760"/>
            <a:ext cx="126612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CPU0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6"/>
          <p:cNvSpPr/>
          <p:nvPr/>
        </p:nvSpPr>
        <p:spPr>
          <a:xfrm rot="16200000">
            <a:off x="5978160" y="2561760"/>
            <a:ext cx="126612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CPU1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7"/>
          <p:cNvSpPr/>
          <p:nvPr/>
        </p:nvSpPr>
        <p:spPr>
          <a:xfrm>
            <a:off x="3528000" y="4288320"/>
            <a:ext cx="1923840" cy="89712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Memory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Line 8"/>
          <p:cNvSpPr/>
          <p:nvPr/>
        </p:nvSpPr>
        <p:spPr>
          <a:xfrm>
            <a:off x="2746080" y="3995280"/>
            <a:ext cx="781920" cy="79704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Line 9"/>
          <p:cNvSpPr/>
          <p:nvPr/>
        </p:nvSpPr>
        <p:spPr>
          <a:xfrm>
            <a:off x="5452920" y="4792320"/>
            <a:ext cx="750600" cy="49428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457200" y="1052640"/>
            <a:ext cx="868104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Data races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4824360" y="2329920"/>
            <a:ext cx="417060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3"/>
          <p:cNvSpPr/>
          <p:nvPr/>
        </p:nvSpPr>
        <p:spPr>
          <a:xfrm>
            <a:off x="4309920" y="2394000"/>
            <a:ext cx="729000" cy="170892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4"/>
          <p:cNvSpPr/>
          <p:nvPr/>
        </p:nvSpPr>
        <p:spPr>
          <a:xfrm rot="16200000">
            <a:off x="4084560" y="1465920"/>
            <a:ext cx="126612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CPU0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5"/>
          <p:cNvSpPr/>
          <p:nvPr/>
        </p:nvSpPr>
        <p:spPr>
          <a:xfrm>
            <a:off x="4320000" y="4104000"/>
            <a:ext cx="729000" cy="1942920"/>
          </a:xfrm>
          <a:prstGeom prst="rect">
            <a:avLst/>
          </a:prstGeom>
          <a:solidFill>
            <a:srgbClr val="99336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Use modern HW/OS features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44" name="Table 2"/>
          <p:cNvGraphicFramePr/>
          <p:nvPr/>
        </p:nvGraphicFramePr>
        <p:xfrm>
          <a:off x="177120" y="2195640"/>
          <a:ext cx="8778960" cy="4409640"/>
        </p:xfrm>
        <a:graphic>
          <a:graphicData uri="http://schemas.openxmlformats.org/drawingml/2006/table">
            <a:tbl>
              <a:tblPr/>
              <a:tblGrid>
                <a:gridCol w="4756680"/>
                <a:gridCol w="4022640"/>
              </a:tblGrid>
              <a:tr h="510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System call results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ptrace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10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Signals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ptrace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10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Shared memory data races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Limit to single core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2020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Asynchronous event timing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HW performance counters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1120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Trap on a subset of system calls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seccomp-bpf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924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Notification when system call blocks in the kernel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DESCHED</a:t>
                      </a:r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</a:t>
                      </a:r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perf events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9241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Cheap block copies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FIOCLONERANGE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  <p:sp>
        <p:nvSpPr>
          <p:cNvPr id="245" name="CustomShape 3"/>
          <p:cNvSpPr/>
          <p:nvPr/>
        </p:nvSpPr>
        <p:spPr>
          <a:xfrm>
            <a:off x="144000" y="3672000"/>
            <a:ext cx="8810280" cy="573480"/>
          </a:xfrm>
          <a:prstGeom prst="rect">
            <a:avLst/>
          </a:prstGeom>
          <a:noFill/>
          <a:ln w="38160">
            <a:solidFill>
              <a:srgbClr val="00ff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CustomShape 1"/>
          <p:cNvSpPr/>
          <p:nvPr/>
        </p:nvSpPr>
        <p:spPr>
          <a:xfrm>
            <a:off x="457200" y="1052640"/>
            <a:ext cx="868104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Event timing: HW perf counters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3366720" y="2575800"/>
            <a:ext cx="643320" cy="31064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8" name="CustomShape 3"/>
          <p:cNvSpPr/>
          <p:nvPr/>
        </p:nvSpPr>
        <p:spPr>
          <a:xfrm>
            <a:off x="2808000" y="2060280"/>
            <a:ext cx="2260800" cy="54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alarm()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4"/>
          <p:cNvSpPr/>
          <p:nvPr/>
        </p:nvSpPr>
        <p:spPr>
          <a:xfrm>
            <a:off x="936000" y="5079600"/>
            <a:ext cx="1925640" cy="54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SIGALRM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Line 5"/>
          <p:cNvSpPr/>
          <p:nvPr/>
        </p:nvSpPr>
        <p:spPr>
          <a:xfrm>
            <a:off x="2767680" y="5321520"/>
            <a:ext cx="59904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1" name="Line 6"/>
          <p:cNvSpPr/>
          <p:nvPr/>
        </p:nvSpPr>
        <p:spPr>
          <a:xfrm>
            <a:off x="4392000" y="2592000"/>
            <a:ext cx="360" cy="274572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7"/>
          <p:cNvSpPr/>
          <p:nvPr/>
        </p:nvSpPr>
        <p:spPr>
          <a:xfrm>
            <a:off x="4673160" y="2880000"/>
            <a:ext cx="3522240" cy="68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Measure progress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8"/>
          <p:cNvSpPr/>
          <p:nvPr/>
        </p:nvSpPr>
        <p:spPr>
          <a:xfrm>
            <a:off x="4673160" y="3625560"/>
            <a:ext cx="4249800" cy="68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Instructions executed!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9"/>
          <p:cNvSpPr/>
          <p:nvPr/>
        </p:nvSpPr>
        <p:spPr>
          <a:xfrm>
            <a:off x="4673160" y="3625920"/>
            <a:ext cx="3738240" cy="68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CustomShape 10"/>
          <p:cNvSpPr/>
          <p:nvPr/>
        </p:nvSpPr>
        <p:spPr>
          <a:xfrm>
            <a:off x="4673160" y="4320360"/>
            <a:ext cx="3738240" cy="87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Retired conditional branches (Intel)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CustomShape 11"/>
          <p:cNvSpPr/>
          <p:nvPr/>
        </p:nvSpPr>
        <p:spPr>
          <a:xfrm>
            <a:off x="4680000" y="5400000"/>
            <a:ext cx="3738240" cy="688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i="1" lang="en-NZ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Zero overhead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12"/>
          <p:cNvSpPr/>
          <p:nvPr/>
        </p:nvSpPr>
        <p:spPr>
          <a:xfrm>
            <a:off x="4673160" y="3626280"/>
            <a:ext cx="4249800" cy="6886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800" spc="-1" strike="sng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Instructions executed!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freeze">
                      <p:stCondLst>
                        <p:cond delay="indefinite"/>
                      </p:stCondLst>
                      <p:childTnLst>
                        <p:par>
                          <p:cTn id="4" fill="freeze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freeze">
                      <p:stCondLst>
                        <p:cond delay="indefinite"/>
                      </p:stCondLst>
                      <p:childTnLst>
                        <p:par>
                          <p:cTn id="8" fill="freeze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freeze">
                      <p:stCondLst>
                        <p:cond delay="indefinite"/>
                      </p:stCondLst>
                      <p:childTnLst>
                        <p:par>
                          <p:cTn id="12" fill="freeze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freeze">
                      <p:stCondLst>
                        <p:cond delay="indefinite"/>
                      </p:stCondLst>
                      <p:childTnLst>
                        <p:par>
                          <p:cTn id="16" fill="freeze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Use modern HW/OS features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59" name="Table 2"/>
          <p:cNvGraphicFramePr/>
          <p:nvPr/>
        </p:nvGraphicFramePr>
        <p:xfrm>
          <a:off x="177480" y="2196000"/>
          <a:ext cx="8779680" cy="4665600"/>
        </p:xfrm>
        <a:graphic>
          <a:graphicData uri="http://schemas.openxmlformats.org/drawingml/2006/table">
            <a:tbl>
              <a:tblPr/>
              <a:tblGrid>
                <a:gridCol w="4757040"/>
                <a:gridCol w="4023000"/>
              </a:tblGrid>
              <a:tr h="54108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System call results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ptrace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4108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Signals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ptrace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4108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Shared memory data races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Limit to single core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4108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Asynchronous event timing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HW performance counters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54180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Trap on a subset of system calls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seccomp-bpf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9799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Notification when system call blocks in the kernel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DESCHED</a:t>
                      </a:r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</a:t>
                      </a:r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perf events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  <a:tr h="979920"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Cheap block copies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  <a:tc>
                  <a:txBody>
                    <a:bodyPr/>
                    <a:p>
                      <a:r>
                        <a:rPr b="0" lang="en-NZ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DejaVu Sans Mono"/>
                        </a:rPr>
                        <a:t>FIOCLONERANGE</a:t>
                      </a:r>
                      <a:endParaRPr b="0" lang="en-NZ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solidFill>
                      <a:srgbClr val="729fcf"/>
                    </a:solidFill>
                  </a:tcPr>
                </a:tc>
              </a:tr>
            </a:tbl>
          </a:graphicData>
        </a:graphic>
      </p:graphicFrame>
      <p:sp>
        <p:nvSpPr>
          <p:cNvPr id="260" name="CustomShape 3"/>
          <p:cNvSpPr/>
          <p:nvPr/>
        </p:nvSpPr>
        <p:spPr>
          <a:xfrm>
            <a:off x="145080" y="4320000"/>
            <a:ext cx="8810280" cy="573480"/>
          </a:xfrm>
          <a:prstGeom prst="rect">
            <a:avLst/>
          </a:prstGeom>
          <a:noFill/>
          <a:ln w="38160">
            <a:solidFill>
              <a:srgbClr val="00ff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457200" y="1052640"/>
            <a:ext cx="868104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Accelerating system calls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1366200" y="20160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3" name="CustomShape 3"/>
          <p:cNvSpPr/>
          <p:nvPr/>
        </p:nvSpPr>
        <p:spPr>
          <a:xfrm>
            <a:off x="3548160" y="2822400"/>
            <a:ext cx="610920" cy="80064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4" name="CustomShape 4"/>
          <p:cNvSpPr/>
          <p:nvPr/>
        </p:nvSpPr>
        <p:spPr>
          <a:xfrm>
            <a:off x="3631680" y="2160000"/>
            <a:ext cx="827280" cy="596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rr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Line 5"/>
          <p:cNvSpPr/>
          <p:nvPr/>
        </p:nvSpPr>
        <p:spPr>
          <a:xfrm>
            <a:off x="1982880" y="2822400"/>
            <a:ext cx="15652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6" name="CustomShape 6"/>
          <p:cNvSpPr/>
          <p:nvPr/>
        </p:nvSpPr>
        <p:spPr>
          <a:xfrm>
            <a:off x="4176360" y="2808000"/>
            <a:ext cx="417060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before_syscall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CustomShape 7"/>
          <p:cNvSpPr/>
          <p:nvPr/>
        </p:nvSpPr>
        <p:spPr>
          <a:xfrm>
            <a:off x="1366200" y="36288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8" name="Line 8"/>
          <p:cNvSpPr/>
          <p:nvPr/>
        </p:nvSpPr>
        <p:spPr>
          <a:xfrm flipH="1">
            <a:off x="1935360" y="3628800"/>
            <a:ext cx="1612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69" name="CustomShape 9"/>
          <p:cNvSpPr/>
          <p:nvPr/>
        </p:nvSpPr>
        <p:spPr>
          <a:xfrm>
            <a:off x="1366200" y="52416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CustomShape 10"/>
          <p:cNvSpPr/>
          <p:nvPr/>
        </p:nvSpPr>
        <p:spPr>
          <a:xfrm>
            <a:off x="3548160" y="4435200"/>
            <a:ext cx="610920" cy="80064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Line 11"/>
          <p:cNvSpPr/>
          <p:nvPr/>
        </p:nvSpPr>
        <p:spPr>
          <a:xfrm>
            <a:off x="1982880" y="4435200"/>
            <a:ext cx="15652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Line 12"/>
          <p:cNvSpPr/>
          <p:nvPr/>
        </p:nvSpPr>
        <p:spPr>
          <a:xfrm flipH="1">
            <a:off x="1935360" y="5241600"/>
            <a:ext cx="1612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CustomShape 13"/>
          <p:cNvSpPr/>
          <p:nvPr/>
        </p:nvSpPr>
        <p:spPr>
          <a:xfrm>
            <a:off x="4176000" y="4345920"/>
            <a:ext cx="382212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after_syscall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14"/>
          <p:cNvSpPr/>
          <p:nvPr/>
        </p:nvSpPr>
        <p:spPr>
          <a:xfrm>
            <a:off x="1224000" y="2727360"/>
            <a:ext cx="895320" cy="26035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CustomShape 15"/>
          <p:cNvSpPr/>
          <p:nvPr/>
        </p:nvSpPr>
        <p:spPr>
          <a:xfrm>
            <a:off x="1366560" y="2016000"/>
            <a:ext cx="61056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6" name="CustomShape 16"/>
          <p:cNvSpPr/>
          <p:nvPr/>
        </p:nvSpPr>
        <p:spPr>
          <a:xfrm>
            <a:off x="3548520" y="2822400"/>
            <a:ext cx="610920" cy="80064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Line 17"/>
          <p:cNvSpPr/>
          <p:nvPr/>
        </p:nvSpPr>
        <p:spPr>
          <a:xfrm>
            <a:off x="1982880" y="2822400"/>
            <a:ext cx="156564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78" name="CustomShape 18"/>
          <p:cNvSpPr/>
          <p:nvPr/>
        </p:nvSpPr>
        <p:spPr>
          <a:xfrm>
            <a:off x="4824360" y="2329920"/>
            <a:ext cx="417060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19"/>
          <p:cNvSpPr/>
          <p:nvPr/>
        </p:nvSpPr>
        <p:spPr>
          <a:xfrm>
            <a:off x="1366560" y="3628800"/>
            <a:ext cx="61056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0" name="Line 20"/>
          <p:cNvSpPr/>
          <p:nvPr/>
        </p:nvSpPr>
        <p:spPr>
          <a:xfrm flipH="1">
            <a:off x="1935720" y="3628800"/>
            <a:ext cx="1612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1" name="CustomShape 21"/>
          <p:cNvSpPr/>
          <p:nvPr/>
        </p:nvSpPr>
        <p:spPr>
          <a:xfrm>
            <a:off x="1639080" y="3816000"/>
            <a:ext cx="412848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Kernel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read()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CustomShape 22"/>
          <p:cNvSpPr/>
          <p:nvPr/>
        </p:nvSpPr>
        <p:spPr>
          <a:xfrm>
            <a:off x="1366560" y="5241600"/>
            <a:ext cx="61056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3" name="CustomShape 23"/>
          <p:cNvSpPr/>
          <p:nvPr/>
        </p:nvSpPr>
        <p:spPr>
          <a:xfrm>
            <a:off x="3548520" y="4435200"/>
            <a:ext cx="610920" cy="80064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4" name="Line 24"/>
          <p:cNvSpPr/>
          <p:nvPr/>
        </p:nvSpPr>
        <p:spPr>
          <a:xfrm>
            <a:off x="1982880" y="4435200"/>
            <a:ext cx="156564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Line 25"/>
          <p:cNvSpPr/>
          <p:nvPr/>
        </p:nvSpPr>
        <p:spPr>
          <a:xfrm flipH="1">
            <a:off x="1935720" y="5241600"/>
            <a:ext cx="16128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86" name="CustomShape 26"/>
          <p:cNvSpPr/>
          <p:nvPr/>
        </p:nvSpPr>
        <p:spPr>
          <a:xfrm>
            <a:off x="4151520" y="4898160"/>
            <a:ext cx="4267440" cy="49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... record results ...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CustomShape 27"/>
          <p:cNvSpPr/>
          <p:nvPr/>
        </p:nvSpPr>
        <p:spPr>
          <a:xfrm>
            <a:off x="1224000" y="2727360"/>
            <a:ext cx="895680" cy="26035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457560" y="105300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Debugging nondeterminism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tretch/>
        </p:blipFill>
        <p:spPr>
          <a:xfrm>
            <a:off x="1296000" y="1982880"/>
            <a:ext cx="6258240" cy="3915360"/>
          </a:xfrm>
          <a:prstGeom prst="rect">
            <a:avLst/>
          </a:prstGeom>
          <a:ln>
            <a:noFill/>
          </a:ln>
        </p:spPr>
      </p:pic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5688000" y="4306680"/>
            <a:ext cx="3882240" cy="77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Use 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seccomp-bpf 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predicates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457200" y="1052640"/>
            <a:ext cx="868104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Avoid context switches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1366200" y="20160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1" name="CustomShape 4"/>
          <p:cNvSpPr/>
          <p:nvPr/>
        </p:nvSpPr>
        <p:spPr>
          <a:xfrm>
            <a:off x="1366200" y="36288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5"/>
          <p:cNvSpPr/>
          <p:nvPr/>
        </p:nvSpPr>
        <p:spPr>
          <a:xfrm>
            <a:off x="1366200" y="52416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CustomShape 6"/>
          <p:cNvSpPr/>
          <p:nvPr/>
        </p:nvSpPr>
        <p:spPr>
          <a:xfrm>
            <a:off x="1224000" y="2727360"/>
            <a:ext cx="895320" cy="26035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7"/>
          <p:cNvSpPr/>
          <p:nvPr/>
        </p:nvSpPr>
        <p:spPr>
          <a:xfrm>
            <a:off x="1366560" y="2016000"/>
            <a:ext cx="610560" cy="15782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5" name="CustomShape 8"/>
          <p:cNvSpPr/>
          <p:nvPr/>
        </p:nvSpPr>
        <p:spPr>
          <a:xfrm>
            <a:off x="1366560" y="3628800"/>
            <a:ext cx="61056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6" name="CustomShape 9"/>
          <p:cNvSpPr/>
          <p:nvPr/>
        </p:nvSpPr>
        <p:spPr>
          <a:xfrm>
            <a:off x="1366560" y="4464000"/>
            <a:ext cx="610560" cy="15782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7" name="CustomShape 10"/>
          <p:cNvSpPr/>
          <p:nvPr/>
        </p:nvSpPr>
        <p:spPr>
          <a:xfrm>
            <a:off x="1224000" y="2727360"/>
            <a:ext cx="895680" cy="26035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98" name="CustomShape 11"/>
          <p:cNvSpPr/>
          <p:nvPr/>
        </p:nvSpPr>
        <p:spPr>
          <a:xfrm>
            <a:off x="1885320" y="2362680"/>
            <a:ext cx="3882240" cy="43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librrpreload.so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CustomShape 12"/>
          <p:cNvSpPr/>
          <p:nvPr/>
        </p:nvSpPr>
        <p:spPr>
          <a:xfrm>
            <a:off x="2125440" y="2736000"/>
            <a:ext cx="3882240" cy="43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shim_read()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CustomShape 13"/>
          <p:cNvSpPr/>
          <p:nvPr/>
        </p:nvSpPr>
        <p:spPr>
          <a:xfrm>
            <a:off x="2101320" y="4680000"/>
            <a:ext cx="3882240" cy="4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... record results ...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CustomShape 14"/>
          <p:cNvSpPr/>
          <p:nvPr/>
        </p:nvSpPr>
        <p:spPr>
          <a:xfrm>
            <a:off x="1639080" y="3816000"/>
            <a:ext cx="412848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Kernel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read()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2" name="CustomShape 15"/>
          <p:cNvSpPr/>
          <p:nvPr/>
        </p:nvSpPr>
        <p:spPr>
          <a:xfrm>
            <a:off x="5688000" y="3888000"/>
            <a:ext cx="3882240" cy="43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Suppress 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ptrace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 trap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>
                <p:childTnLst>
                  <p:par>
                    <p:cTn id="21" fill="freeze">
                      <p:stCondLst>
                        <p:cond delay="indefinite"/>
                      </p:stCondLst>
                      <p:childTnLst>
                        <p:par>
                          <p:cTn id="22" fill="freeze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freeze">
                      <p:stCondLst>
                        <p:cond delay="indefinite"/>
                      </p:stCondLst>
                      <p:childTnLst>
                        <p:par>
                          <p:cTn id="28" fill="freeze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0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17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457200" y="1052640"/>
            <a:ext cx="868104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Blocking system calls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1366200" y="20160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CustomShape 3"/>
          <p:cNvSpPr/>
          <p:nvPr/>
        </p:nvSpPr>
        <p:spPr>
          <a:xfrm>
            <a:off x="1366200" y="36288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CustomShape 4"/>
          <p:cNvSpPr/>
          <p:nvPr/>
        </p:nvSpPr>
        <p:spPr>
          <a:xfrm>
            <a:off x="1366200" y="5241600"/>
            <a:ext cx="61092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5"/>
          <p:cNvSpPr/>
          <p:nvPr/>
        </p:nvSpPr>
        <p:spPr>
          <a:xfrm>
            <a:off x="1224000" y="2727360"/>
            <a:ext cx="895320" cy="26035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CustomShape 6"/>
          <p:cNvSpPr/>
          <p:nvPr/>
        </p:nvSpPr>
        <p:spPr>
          <a:xfrm>
            <a:off x="1366560" y="2016000"/>
            <a:ext cx="610560" cy="15782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9" name="CustomShape 7"/>
          <p:cNvSpPr/>
          <p:nvPr/>
        </p:nvSpPr>
        <p:spPr>
          <a:xfrm>
            <a:off x="1366560" y="3628800"/>
            <a:ext cx="610560" cy="8006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CustomShape 8"/>
          <p:cNvSpPr/>
          <p:nvPr/>
        </p:nvSpPr>
        <p:spPr>
          <a:xfrm>
            <a:off x="1366560" y="4464000"/>
            <a:ext cx="610560" cy="15782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1" name="CustomShape 9"/>
          <p:cNvSpPr/>
          <p:nvPr/>
        </p:nvSpPr>
        <p:spPr>
          <a:xfrm>
            <a:off x="1224000" y="2727360"/>
            <a:ext cx="895680" cy="260352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12" name="CustomShape 10"/>
          <p:cNvSpPr/>
          <p:nvPr/>
        </p:nvSpPr>
        <p:spPr>
          <a:xfrm>
            <a:off x="1885320" y="2362680"/>
            <a:ext cx="3882240" cy="43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librrpreload.so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CustomShape 11"/>
          <p:cNvSpPr/>
          <p:nvPr/>
        </p:nvSpPr>
        <p:spPr>
          <a:xfrm>
            <a:off x="2125440" y="2736000"/>
            <a:ext cx="3882240" cy="439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shim_read()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4" name="CustomShape 12"/>
          <p:cNvSpPr/>
          <p:nvPr/>
        </p:nvSpPr>
        <p:spPr>
          <a:xfrm>
            <a:off x="2101320" y="4680000"/>
            <a:ext cx="3882240" cy="4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... record results ...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CustomShape 13"/>
          <p:cNvSpPr/>
          <p:nvPr/>
        </p:nvSpPr>
        <p:spPr>
          <a:xfrm>
            <a:off x="1639080" y="3816000"/>
            <a:ext cx="412848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Kernel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read()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Line 14"/>
          <p:cNvSpPr/>
          <p:nvPr/>
        </p:nvSpPr>
        <p:spPr>
          <a:xfrm flipH="1">
            <a:off x="4680000" y="4176000"/>
            <a:ext cx="15840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CustomShape 15"/>
          <p:cNvSpPr/>
          <p:nvPr/>
        </p:nvSpPr>
        <p:spPr>
          <a:xfrm>
            <a:off x="6264000" y="3816000"/>
            <a:ext cx="412848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Blocks?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CustomShape 16"/>
          <p:cNvSpPr/>
          <p:nvPr/>
        </p:nvSpPr>
        <p:spPr>
          <a:xfrm>
            <a:off x="1639080" y="3816000"/>
            <a:ext cx="412848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Kernel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read()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9" name="CustomShape 17"/>
          <p:cNvSpPr/>
          <p:nvPr/>
        </p:nvSpPr>
        <p:spPr>
          <a:xfrm>
            <a:off x="1639080" y="3816000"/>
            <a:ext cx="4128480" cy="57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Kernel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read()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>
                <p:childTnLst>
                  <p:par>
                    <p:cTn id="35" fill="freeze">
                      <p:stCondLst>
                        <p:cond delay="0"/>
                      </p:stCondLst>
                      <p:childTnLst>
                        <p:par>
                          <p:cTn id="36" fill="freeze">
                            <p:stCondLst>
                              <p:cond delay="0"/>
                            </p:stCondLst>
                            <p:childTnLst>
                              <p:par>
                                <p:cTn id="3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457200" y="1052640"/>
            <a:ext cx="868104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Blocking system calls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2"/>
          <p:cNvSpPr/>
          <p:nvPr/>
        </p:nvSpPr>
        <p:spPr>
          <a:xfrm>
            <a:off x="504360" y="2833560"/>
            <a:ext cx="2662920" cy="56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read()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CustomShape 3"/>
          <p:cNvSpPr/>
          <p:nvPr/>
        </p:nvSpPr>
        <p:spPr>
          <a:xfrm>
            <a:off x="2304360" y="2982240"/>
            <a:ext cx="934920" cy="64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...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Line 4"/>
          <p:cNvSpPr/>
          <p:nvPr/>
        </p:nvSpPr>
        <p:spPr>
          <a:xfrm>
            <a:off x="2664360" y="4104360"/>
            <a:ext cx="417636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CustomShape 5"/>
          <p:cNvSpPr/>
          <p:nvPr/>
        </p:nvSpPr>
        <p:spPr>
          <a:xfrm>
            <a:off x="1224360" y="3816360"/>
            <a:ext cx="1798920" cy="64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kernel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CustomShape 6"/>
          <p:cNvSpPr/>
          <p:nvPr/>
        </p:nvSpPr>
        <p:spPr>
          <a:xfrm>
            <a:off x="2664360" y="4108320"/>
            <a:ext cx="4462920" cy="64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DESCHED perf event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6" name="CustomShape 7"/>
          <p:cNvSpPr/>
          <p:nvPr/>
        </p:nvSpPr>
        <p:spPr>
          <a:xfrm>
            <a:off x="6840360" y="4104360"/>
            <a:ext cx="934920" cy="122292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CustomShape 8"/>
          <p:cNvSpPr/>
          <p:nvPr/>
        </p:nvSpPr>
        <p:spPr>
          <a:xfrm>
            <a:off x="7045920" y="3404520"/>
            <a:ext cx="585000" cy="77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rr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CustomShape 9"/>
          <p:cNvSpPr/>
          <p:nvPr/>
        </p:nvSpPr>
        <p:spPr>
          <a:xfrm>
            <a:off x="2088360" y="2160000"/>
            <a:ext cx="934920" cy="93528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9" name="CustomShape 10"/>
          <p:cNvSpPr/>
          <p:nvPr/>
        </p:nvSpPr>
        <p:spPr>
          <a:xfrm>
            <a:off x="4176360" y="5328360"/>
            <a:ext cx="934920" cy="790560"/>
          </a:xfrm>
          <a:prstGeom prst="rect">
            <a:avLst/>
          </a:prstGeom>
          <a:solidFill>
            <a:srgbClr val="99336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CustomShape 11"/>
          <p:cNvSpPr/>
          <p:nvPr/>
        </p:nvSpPr>
        <p:spPr>
          <a:xfrm>
            <a:off x="2376000" y="5400000"/>
            <a:ext cx="1798920" cy="64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thread 2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CustomShape 12"/>
          <p:cNvSpPr/>
          <p:nvPr/>
        </p:nvSpPr>
        <p:spPr>
          <a:xfrm>
            <a:off x="3024360" y="2338560"/>
            <a:ext cx="1798920" cy="64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thread 1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Line 13"/>
          <p:cNvSpPr/>
          <p:nvPr/>
        </p:nvSpPr>
        <p:spPr>
          <a:xfrm flipH="1">
            <a:off x="5112360" y="5328360"/>
            <a:ext cx="172800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9" dur="indefinite" restart="never" nodeType="tmRoot">
          <p:childTnLst>
            <p:seq>
              <p:cTn id="40" nodeType="mainSeq">
                <p:childTnLst>
                  <p:par>
                    <p:cTn id="41" fill="freeze">
                      <p:stCondLst>
                        <p:cond delay="0"/>
                      </p:stCondLst>
                      <p:childTnLst>
                        <p:par>
                          <p:cTn id="42" fill="freeze">
                            <p:stCondLst>
                              <p:cond delay="0"/>
                            </p:stCondLst>
                            <p:childTnLst>
                              <p:par>
                                <p:cTn id="4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CustomShape 1"/>
          <p:cNvSpPr/>
          <p:nvPr/>
        </p:nvSpPr>
        <p:spPr>
          <a:xfrm>
            <a:off x="457200" y="1052640"/>
            <a:ext cx="868104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Other issues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CustomShape 2"/>
          <p:cNvSpPr/>
          <p:nvPr/>
        </p:nvSpPr>
        <p:spPr>
          <a:xfrm>
            <a:off x="1799280" y="2736000"/>
            <a:ext cx="5616000" cy="292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RDTSC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CPUID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RDRAND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XBEGIN/XEND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>
                <p:childTnLst>
                  <p:par>
                    <p:cTn id="47" fill="freeze">
                      <p:stCondLst>
                        <p:cond delay="0"/>
                      </p:stCondLst>
                      <p:childTnLst>
                        <p:par>
                          <p:cTn id="48" fill="freeze">
                            <p:stCondLst>
                              <p:cond delay="0"/>
                            </p:stCondLst>
                            <p:childTnLst>
                              <p:par>
                                <p:cTn id="4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457200" y="1052640"/>
            <a:ext cx="8223480" cy="100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CustomShape 2"/>
          <p:cNvSpPr/>
          <p:nvPr/>
        </p:nvSpPr>
        <p:spPr>
          <a:xfrm>
            <a:off x="457200" y="2277000"/>
            <a:ext cx="8223480" cy="35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7" name="CustomShape 3"/>
          <p:cNvSpPr/>
          <p:nvPr/>
        </p:nvSpPr>
        <p:spPr>
          <a:xfrm>
            <a:off x="457200" y="2277000"/>
            <a:ext cx="8223480" cy="35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Line 4"/>
          <p:cNvSpPr/>
          <p:nvPr/>
        </p:nvSpPr>
        <p:spPr>
          <a:xfrm>
            <a:off x="1368000" y="4320000"/>
            <a:ext cx="6480000" cy="3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339" name="" descr=""/>
          <p:cNvPicPr/>
          <p:nvPr/>
        </p:nvPicPr>
        <p:blipFill>
          <a:blip r:embed="rId1"/>
          <a:stretch/>
        </p:blipFill>
        <p:spPr>
          <a:xfrm>
            <a:off x="960120" y="716760"/>
            <a:ext cx="7314840" cy="5486040"/>
          </a:xfrm>
          <a:prstGeom prst="rect">
            <a:avLst/>
          </a:prstGeom>
          <a:ln>
            <a:noFill/>
          </a:ln>
        </p:spPr>
      </p:pic>
      <p:sp>
        <p:nvSpPr>
          <p:cNvPr id="340" name="TextShape 5"/>
          <p:cNvSpPr txBox="1"/>
          <p:nvPr/>
        </p:nvSpPr>
        <p:spPr>
          <a:xfrm>
            <a:off x="3816000" y="445680"/>
            <a:ext cx="13982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rr Overhead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1"/>
          <p:cNvSpPr/>
          <p:nvPr/>
        </p:nvSpPr>
        <p:spPr>
          <a:xfrm>
            <a:off x="936000" y="2880000"/>
            <a:ext cx="7362720" cy="91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Debug with gdb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Running debuggee code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CustomShape 2"/>
          <p:cNvSpPr/>
          <p:nvPr/>
        </p:nvSpPr>
        <p:spPr>
          <a:xfrm>
            <a:off x="784800" y="2113920"/>
            <a:ext cx="7926480" cy="3768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(gdb) </a:t>
            </a:r>
            <a:r>
              <a:rPr b="1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call ::DumpJSStack()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0 _setMaxHeight()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["panelUI.xml":331]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this = [object XULElement]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1 handleEvent(aEvent = [object MouseEvent])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["panelUI.xml":304]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   </a:t>
            </a: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this = [object XULElement]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Running debuggee code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5" name="CustomShape 2"/>
          <p:cNvSpPr/>
          <p:nvPr/>
        </p:nvSpPr>
        <p:spPr>
          <a:xfrm>
            <a:off x="2088360" y="2055240"/>
            <a:ext cx="935280" cy="104040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3"/>
          <p:cNvSpPr/>
          <p:nvPr/>
        </p:nvSpPr>
        <p:spPr>
          <a:xfrm>
            <a:off x="1656000" y="3096000"/>
            <a:ext cx="2303280" cy="64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breakpoint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CustomShape 4"/>
          <p:cNvSpPr/>
          <p:nvPr/>
        </p:nvSpPr>
        <p:spPr>
          <a:xfrm>
            <a:off x="4248000" y="2088000"/>
            <a:ext cx="935280" cy="104004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5"/>
          <p:cNvSpPr/>
          <p:nvPr/>
        </p:nvSpPr>
        <p:spPr>
          <a:xfrm>
            <a:off x="720000" y="2238120"/>
            <a:ext cx="1655280" cy="64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replay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CustomShape 6"/>
          <p:cNvSpPr/>
          <p:nvPr/>
        </p:nvSpPr>
        <p:spPr>
          <a:xfrm>
            <a:off x="5184000" y="2264760"/>
            <a:ext cx="3167280" cy="64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diversion clone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0" name="CustomShape 7"/>
          <p:cNvSpPr/>
          <p:nvPr/>
        </p:nvSpPr>
        <p:spPr>
          <a:xfrm>
            <a:off x="4248000" y="3416760"/>
            <a:ext cx="935280" cy="194328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8"/>
          <p:cNvSpPr/>
          <p:nvPr/>
        </p:nvSpPr>
        <p:spPr>
          <a:xfrm>
            <a:off x="5328000" y="3920760"/>
            <a:ext cx="4967280" cy="563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haVu Sans Mono"/>
                <a:ea typeface="DejaVu Sans"/>
              </a:rPr>
              <a:t>::DumpJSStack()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2" name="CustomShape 9"/>
          <p:cNvSpPr/>
          <p:nvPr/>
        </p:nvSpPr>
        <p:spPr>
          <a:xfrm>
            <a:off x="4452480" y="5432760"/>
            <a:ext cx="586800" cy="77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48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X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CustomShape 10"/>
          <p:cNvSpPr/>
          <p:nvPr/>
        </p:nvSpPr>
        <p:spPr>
          <a:xfrm>
            <a:off x="2088000" y="4320000"/>
            <a:ext cx="935280" cy="253728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CustomShape 11"/>
          <p:cNvSpPr/>
          <p:nvPr/>
        </p:nvSpPr>
        <p:spPr>
          <a:xfrm>
            <a:off x="1872000" y="3773880"/>
            <a:ext cx="2303280" cy="64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resume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nodeType="mainSeq">
                <p:childTnLst>
                  <p:par>
                    <p:cTn id="53" fill="freeze">
                      <p:stCondLst>
                        <p:cond delay="indefinite"/>
                      </p:stCondLst>
                      <p:childTnLst>
                        <p:par>
                          <p:cTn id="54" fill="freeze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freeze">
                      <p:stCondLst>
                        <p:cond delay="indefinite"/>
                      </p:stCondLst>
                      <p:childTnLst>
                        <p:par>
                          <p:cTn id="60" fill="freeze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freeze">
                      <p:stCondLst>
                        <p:cond delay="indefinite"/>
                      </p:stCondLst>
                      <p:childTnLst>
                        <p:par>
                          <p:cTn id="66" fill="freeze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Reverse execution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6" name="CustomShape 2"/>
          <p:cNvSpPr/>
          <p:nvPr/>
        </p:nvSpPr>
        <p:spPr>
          <a:xfrm>
            <a:off x="784800" y="2113920"/>
            <a:ext cx="7440840" cy="3768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(gdb) </a:t>
            </a:r>
            <a:r>
              <a:rPr b="1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watch -l mRect.width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(gdb) </a:t>
            </a:r>
            <a:r>
              <a:rPr b="1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reverse-continue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nsIFrame::SetRect (this=0x2aaadd7dbeb0, aRect=...)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718       mRect = aRect;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(gdb) </a:t>
            </a:r>
            <a:r>
              <a:rPr b="1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reverse-next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Reverse execution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8" name="CustomShape 2"/>
          <p:cNvSpPr/>
          <p:nvPr/>
        </p:nvSpPr>
        <p:spPr>
          <a:xfrm>
            <a:off x="7992000" y="5256720"/>
            <a:ext cx="935280" cy="65988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CustomShape 3"/>
          <p:cNvSpPr/>
          <p:nvPr/>
        </p:nvSpPr>
        <p:spPr>
          <a:xfrm>
            <a:off x="7992000" y="2055240"/>
            <a:ext cx="935280" cy="320076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0" name="CustomShape 4"/>
          <p:cNvSpPr/>
          <p:nvPr/>
        </p:nvSpPr>
        <p:spPr>
          <a:xfrm>
            <a:off x="1512720" y="2055240"/>
            <a:ext cx="935280" cy="162540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1" name="CustomShape 5"/>
          <p:cNvSpPr/>
          <p:nvPr/>
        </p:nvSpPr>
        <p:spPr>
          <a:xfrm>
            <a:off x="72360" y="2584080"/>
            <a:ext cx="1655280" cy="64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replay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2" name="CustomShape 6"/>
          <p:cNvSpPr/>
          <p:nvPr/>
        </p:nvSpPr>
        <p:spPr>
          <a:xfrm>
            <a:off x="2592000" y="2055240"/>
            <a:ext cx="935280" cy="208260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CustomShape 7"/>
          <p:cNvSpPr/>
          <p:nvPr/>
        </p:nvSpPr>
        <p:spPr>
          <a:xfrm>
            <a:off x="4752000" y="2055240"/>
            <a:ext cx="935280" cy="320076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CustomShape 8"/>
          <p:cNvSpPr/>
          <p:nvPr/>
        </p:nvSpPr>
        <p:spPr>
          <a:xfrm>
            <a:off x="3672000" y="2055240"/>
            <a:ext cx="935280" cy="259092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5" name="CustomShape 9"/>
          <p:cNvSpPr/>
          <p:nvPr/>
        </p:nvSpPr>
        <p:spPr>
          <a:xfrm>
            <a:off x="5832000" y="2054520"/>
            <a:ext cx="935280" cy="406476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CustomShape 10"/>
          <p:cNvSpPr/>
          <p:nvPr/>
        </p:nvSpPr>
        <p:spPr>
          <a:xfrm>
            <a:off x="6912000" y="5256720"/>
            <a:ext cx="935280" cy="86328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CustomShape 11"/>
          <p:cNvSpPr/>
          <p:nvPr/>
        </p:nvSpPr>
        <p:spPr>
          <a:xfrm>
            <a:off x="6912000" y="2055240"/>
            <a:ext cx="935280" cy="3200760"/>
          </a:xfrm>
          <a:prstGeom prst="rect">
            <a:avLst/>
          </a:prstGeom>
          <a:solidFill>
            <a:srgbClr val="9999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CustomShape 12"/>
          <p:cNvSpPr/>
          <p:nvPr/>
        </p:nvSpPr>
        <p:spPr>
          <a:xfrm>
            <a:off x="1512360" y="5718600"/>
            <a:ext cx="1799280" cy="40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Watchpoint hit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9" name="CustomShape 13"/>
          <p:cNvSpPr/>
          <p:nvPr/>
        </p:nvSpPr>
        <p:spPr>
          <a:xfrm>
            <a:off x="1512000" y="5472000"/>
            <a:ext cx="1799280" cy="40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Watchpoint hit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nodeType="mainSeq">
                <p:childTnLst>
                  <p:par>
                    <p:cTn id="75" fill="freeze">
                      <p:stCondLst>
                        <p:cond delay="indefinite"/>
                      </p:stCondLst>
                      <p:childTnLst>
                        <p:par>
                          <p:cTn id="76" fill="freeze">
                            <p:stCondLst>
                              <p:cond delay="0"/>
                            </p:stCondLst>
                            <p:childTnLst>
                              <p:par>
                                <p:cTn id="7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freeze">
                      <p:stCondLst>
                        <p:cond delay="indefinite"/>
                      </p:stCondLst>
                      <p:childTnLst>
                        <p:par>
                          <p:cTn id="90" fill="freeze">
                            <p:stCondLst>
                              <p:cond delay="0"/>
                            </p:stCondLst>
                            <p:childTnLst>
                              <p:par>
                                <p:cTn id="9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2520000" y="4343400"/>
            <a:ext cx="1166400" cy="1266840"/>
          </a:xfrm>
          <a:prstGeom prst="rect">
            <a:avLst/>
          </a:prstGeom>
          <a:ln>
            <a:noFill/>
          </a:ln>
        </p:spPr>
      </p:pic>
      <p:sp>
        <p:nvSpPr>
          <p:cNvPr id="115" name="CustomShape 1"/>
          <p:cNvSpPr/>
          <p:nvPr/>
        </p:nvSpPr>
        <p:spPr>
          <a:xfrm>
            <a:off x="457920" y="105336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Deterministic hardware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2"/>
          <a:stretch/>
        </p:blipFill>
        <p:spPr>
          <a:xfrm>
            <a:off x="3836160" y="4343400"/>
            <a:ext cx="1166400" cy="1266840"/>
          </a:xfrm>
          <a:prstGeom prst="rect">
            <a:avLst/>
          </a:prstGeom>
          <a:ln>
            <a:noFill/>
          </a:ln>
        </p:spPr>
      </p:pic>
      <p:pic>
        <p:nvPicPr>
          <p:cNvPr id="117" name="" descr=""/>
          <p:cNvPicPr/>
          <p:nvPr/>
        </p:nvPicPr>
        <p:blipFill>
          <a:blip r:embed="rId3"/>
          <a:stretch/>
        </p:blipFill>
        <p:spPr>
          <a:xfrm>
            <a:off x="5112000" y="4343400"/>
            <a:ext cx="1166400" cy="1266840"/>
          </a:xfrm>
          <a:prstGeom prst="rect">
            <a:avLst/>
          </a:prstGeom>
          <a:ln>
            <a:noFill/>
          </a:ln>
        </p:spPr>
      </p:pic>
      <p:pic>
        <p:nvPicPr>
          <p:cNvPr id="118" name="" descr=""/>
          <p:cNvPicPr/>
          <p:nvPr/>
        </p:nvPicPr>
        <p:blipFill>
          <a:blip r:embed="rId4"/>
          <a:stretch/>
        </p:blipFill>
        <p:spPr>
          <a:xfrm>
            <a:off x="2376000" y="1800000"/>
            <a:ext cx="4136760" cy="2518560"/>
          </a:xfrm>
          <a:prstGeom prst="rect">
            <a:avLst/>
          </a:prstGeom>
          <a:ln>
            <a:noFill/>
          </a:ln>
        </p:spPr>
      </p:pic>
    </p:spTree>
  </p:cSld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Results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1" name="CustomShape 2"/>
          <p:cNvSpPr/>
          <p:nvPr/>
        </p:nvSpPr>
        <p:spPr>
          <a:xfrm>
            <a:off x="457200" y="2277000"/>
            <a:ext cx="8223480" cy="35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21:38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mstange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roc: there's somewhat of a competition going on here at the office about who can use rr the most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21:38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mstange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roc: it's so good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21:39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roc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:-)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21:39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roc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who's using it?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21:39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mstange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roc: jeff, myself, jeff's interns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21:40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mstange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	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roc: and we're telling everybody else to use it whenever we get the chance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936000" y="2880000"/>
            <a:ext cx="7362720" cy="91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Limitations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ustomShape 1"/>
          <p:cNvSpPr/>
          <p:nvPr/>
        </p:nvSpPr>
        <p:spPr>
          <a:xfrm>
            <a:off x="773280" y="1172160"/>
            <a:ext cx="7362720" cy="91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Single-core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Recording/replaying inter-core data races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
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→ need HW support :-(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→ 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need users, to make economic argument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Find bugs in parallel programs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→ 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evil scheduler (</a:t>
            </a:r>
            <a:r>
              <a:rPr b="0" i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chaos mode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)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CustomShape 1"/>
          <p:cNvSpPr/>
          <p:nvPr/>
        </p:nvSpPr>
        <p:spPr>
          <a:xfrm>
            <a:off x="773280" y="1172160"/>
            <a:ext cx="7362720" cy="91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ARM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i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retry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: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LDREX r0,[addr]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ADD r0,1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i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hardware interrupt???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STREX r1,r0,[addr]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CMP r1,0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BNE </a:t>
            </a:r>
            <a:r>
              <a:rPr b="0" i="1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retry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→ 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Need hardware support to detect/compensate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→ 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Or binary rewriting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773280" y="1172160"/>
            <a:ext cx="7362720" cy="91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Kernel semantics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ioctls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Edge cases in system calls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Overhead of switching to supervisor process between each tracee context switch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→ </a:t>
            </a: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Build into OS/hypervisor???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CustomShape 1"/>
          <p:cNvSpPr/>
          <p:nvPr/>
        </p:nvSpPr>
        <p:spPr>
          <a:xfrm>
            <a:off x="773280" y="1172160"/>
            <a:ext cx="7362720" cy="91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gdb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Not the ultimate debugger interface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CustomShape 1"/>
          <p:cNvSpPr/>
          <p:nvPr/>
        </p:nvSpPr>
        <p:spPr>
          <a:xfrm rot="19729800">
            <a:off x="1737360" y="223524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7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CustomShape 2"/>
          <p:cNvSpPr/>
          <p:nvPr/>
        </p:nvSpPr>
        <p:spPr>
          <a:xfrm rot="19729800">
            <a:off x="2035080" y="223200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CustomShape 3"/>
          <p:cNvSpPr/>
          <p:nvPr/>
        </p:nvSpPr>
        <p:spPr>
          <a:xfrm rot="19729800">
            <a:off x="2358720" y="220860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3"/>
                </a:moveTo>
                <a:lnTo>
                  <a:pt x="4497" y="0"/>
                </a:lnTo>
                <a:lnTo>
                  <a:pt x="2009" y="4051"/>
                </a:lnTo>
                <a:lnTo>
                  <a:pt x="0" y="4053"/>
                </a:lnTo>
                <a:lnTo>
                  <a:pt x="2487" y="3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0" name="CustomShape 4"/>
          <p:cNvSpPr/>
          <p:nvPr/>
        </p:nvSpPr>
        <p:spPr>
          <a:xfrm rot="19729800">
            <a:off x="2628000" y="2208960"/>
            <a:ext cx="964080" cy="1456560"/>
          </a:xfrm>
          <a:custGeom>
            <a:avLst/>
            <a:gdLst/>
            <a:ahLst/>
            <a:rect l="0" t="0" r="r" b="b"/>
            <a:pathLst>
              <a:path w="4498" h="4053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2"/>
                </a:lnTo>
                <a:lnTo>
                  <a:pt x="2487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1" name="CustomShape 5"/>
          <p:cNvSpPr/>
          <p:nvPr/>
        </p:nvSpPr>
        <p:spPr>
          <a:xfrm rot="19729800">
            <a:off x="2925720" y="220572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2" name="CustomShape 6"/>
          <p:cNvSpPr/>
          <p:nvPr/>
        </p:nvSpPr>
        <p:spPr>
          <a:xfrm rot="19729800">
            <a:off x="3249360" y="218232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CustomShape 7"/>
          <p:cNvSpPr/>
          <p:nvPr/>
        </p:nvSpPr>
        <p:spPr>
          <a:xfrm rot="19729800">
            <a:off x="3564000" y="220032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4" name="CustomShape 8"/>
          <p:cNvSpPr/>
          <p:nvPr/>
        </p:nvSpPr>
        <p:spPr>
          <a:xfrm rot="19729800">
            <a:off x="3861720" y="2197080"/>
            <a:ext cx="964080" cy="1456560"/>
          </a:xfrm>
          <a:custGeom>
            <a:avLst/>
            <a:gdLst/>
            <a:ahLst/>
            <a:rect l="0" t="0" r="r" b="b"/>
            <a:pathLst>
              <a:path w="4498" h="4053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2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5" name="CustomShape 9"/>
          <p:cNvSpPr/>
          <p:nvPr/>
        </p:nvSpPr>
        <p:spPr>
          <a:xfrm rot="19729800">
            <a:off x="4185360" y="217368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6" name="CustomShape 10"/>
          <p:cNvSpPr/>
          <p:nvPr/>
        </p:nvSpPr>
        <p:spPr>
          <a:xfrm rot="19729800">
            <a:off x="4500000" y="2216520"/>
            <a:ext cx="964080" cy="1456560"/>
          </a:xfrm>
          <a:custGeom>
            <a:avLst/>
            <a:gdLst/>
            <a:ahLst/>
            <a:rect l="0" t="0" r="r" b="b"/>
            <a:pathLst>
              <a:path w="4497" h="4053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2"/>
                </a:lnTo>
                <a:lnTo>
                  <a:pt x="2486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7" name="CustomShape 11"/>
          <p:cNvSpPr/>
          <p:nvPr/>
        </p:nvSpPr>
        <p:spPr>
          <a:xfrm rot="19729800">
            <a:off x="4797720" y="221328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10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8" name="CustomShape 12"/>
          <p:cNvSpPr/>
          <p:nvPr/>
        </p:nvSpPr>
        <p:spPr>
          <a:xfrm rot="19729800">
            <a:off x="5121360" y="218988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7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89" name="CustomShape 13"/>
          <p:cNvSpPr/>
          <p:nvPr/>
        </p:nvSpPr>
        <p:spPr>
          <a:xfrm rot="19729800">
            <a:off x="5419080" y="218988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90" name="CustomShape 14"/>
          <p:cNvSpPr/>
          <p:nvPr/>
        </p:nvSpPr>
        <p:spPr>
          <a:xfrm rot="19729800">
            <a:off x="5716800" y="218664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3"/>
                </a:moveTo>
                <a:lnTo>
                  <a:pt x="4496" y="0"/>
                </a:lnTo>
                <a:lnTo>
                  <a:pt x="2009" y="4051"/>
                </a:lnTo>
                <a:lnTo>
                  <a:pt x="0" y="4053"/>
                </a:lnTo>
                <a:lnTo>
                  <a:pt x="2486" y="3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91" name="CustomShape 15"/>
          <p:cNvSpPr/>
          <p:nvPr/>
        </p:nvSpPr>
        <p:spPr>
          <a:xfrm rot="19729800">
            <a:off x="6040440" y="216324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92" name="CustomShape 16"/>
          <p:cNvSpPr/>
          <p:nvPr/>
        </p:nvSpPr>
        <p:spPr>
          <a:xfrm rot="19729800">
            <a:off x="6355080" y="218664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93" name="CustomShape 17"/>
          <p:cNvSpPr/>
          <p:nvPr/>
        </p:nvSpPr>
        <p:spPr>
          <a:xfrm rot="19729800">
            <a:off x="6652800" y="218340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94" name="CustomShape 18"/>
          <p:cNvSpPr/>
          <p:nvPr/>
        </p:nvSpPr>
        <p:spPr>
          <a:xfrm rot="19729800">
            <a:off x="6976440" y="216000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3"/>
                </a:moveTo>
                <a:lnTo>
                  <a:pt x="4497" y="0"/>
                </a:lnTo>
                <a:lnTo>
                  <a:pt x="2009" y="4051"/>
                </a:lnTo>
                <a:lnTo>
                  <a:pt x="0" y="4053"/>
                </a:lnTo>
                <a:lnTo>
                  <a:pt x="2487" y="3"/>
                </a:lnTo>
              </a:path>
            </a:pathLst>
          </a:custGeom>
          <a:solidFill>
            <a:srgbClr val="eeeeee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95" name="Line 19"/>
          <p:cNvSpPr/>
          <p:nvPr/>
        </p:nvSpPr>
        <p:spPr>
          <a:xfrm flipV="1">
            <a:off x="3888000" y="4320000"/>
            <a:ext cx="0" cy="86400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Line 20"/>
          <p:cNvSpPr/>
          <p:nvPr/>
        </p:nvSpPr>
        <p:spPr>
          <a:xfrm flipH="1">
            <a:off x="2664000" y="4752000"/>
            <a:ext cx="8640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397" name="Line 21"/>
          <p:cNvSpPr/>
          <p:nvPr/>
        </p:nvSpPr>
        <p:spPr>
          <a:xfrm>
            <a:off x="4176000" y="4752000"/>
            <a:ext cx="1008000" cy="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CustomShape 1"/>
          <p:cNvSpPr/>
          <p:nvPr/>
        </p:nvSpPr>
        <p:spPr>
          <a:xfrm rot="19729800">
            <a:off x="1737360" y="223524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7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CustomShape 2"/>
          <p:cNvSpPr/>
          <p:nvPr/>
        </p:nvSpPr>
        <p:spPr>
          <a:xfrm rot="19729800">
            <a:off x="2035080" y="223200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CustomShape 3"/>
          <p:cNvSpPr/>
          <p:nvPr/>
        </p:nvSpPr>
        <p:spPr>
          <a:xfrm rot="19729800">
            <a:off x="2358720" y="220860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3"/>
                </a:moveTo>
                <a:lnTo>
                  <a:pt x="4497" y="0"/>
                </a:lnTo>
                <a:lnTo>
                  <a:pt x="2009" y="4051"/>
                </a:lnTo>
                <a:lnTo>
                  <a:pt x="0" y="4053"/>
                </a:lnTo>
                <a:lnTo>
                  <a:pt x="2487" y="3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CustomShape 4"/>
          <p:cNvSpPr/>
          <p:nvPr/>
        </p:nvSpPr>
        <p:spPr>
          <a:xfrm rot="19729800">
            <a:off x="2628000" y="2208960"/>
            <a:ext cx="964080" cy="1456560"/>
          </a:xfrm>
          <a:custGeom>
            <a:avLst/>
            <a:gdLst/>
            <a:ahLst/>
            <a:rect l="0" t="0" r="r" b="b"/>
            <a:pathLst>
              <a:path w="4498" h="4053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2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CustomShape 5"/>
          <p:cNvSpPr/>
          <p:nvPr/>
        </p:nvSpPr>
        <p:spPr>
          <a:xfrm rot="19729800">
            <a:off x="2925720" y="220572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CustomShape 6"/>
          <p:cNvSpPr/>
          <p:nvPr/>
        </p:nvSpPr>
        <p:spPr>
          <a:xfrm rot="19729800">
            <a:off x="3249360" y="218232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CustomShape 7"/>
          <p:cNvSpPr/>
          <p:nvPr/>
        </p:nvSpPr>
        <p:spPr>
          <a:xfrm rot="19729800">
            <a:off x="3564000" y="220032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CustomShape 8"/>
          <p:cNvSpPr/>
          <p:nvPr/>
        </p:nvSpPr>
        <p:spPr>
          <a:xfrm rot="19729800">
            <a:off x="3861720" y="2197080"/>
            <a:ext cx="964080" cy="1456560"/>
          </a:xfrm>
          <a:custGeom>
            <a:avLst/>
            <a:gdLst/>
            <a:ahLst/>
            <a:rect l="0" t="0" r="r" b="b"/>
            <a:pathLst>
              <a:path w="4498" h="4053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2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CustomShape 9"/>
          <p:cNvSpPr/>
          <p:nvPr/>
        </p:nvSpPr>
        <p:spPr>
          <a:xfrm rot="19729800">
            <a:off x="4185360" y="217368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7" name="CustomShape 10"/>
          <p:cNvSpPr/>
          <p:nvPr/>
        </p:nvSpPr>
        <p:spPr>
          <a:xfrm rot="19729800">
            <a:off x="4500000" y="2216520"/>
            <a:ext cx="964080" cy="1456560"/>
          </a:xfrm>
          <a:custGeom>
            <a:avLst/>
            <a:gdLst/>
            <a:ahLst/>
            <a:rect l="0" t="0" r="r" b="b"/>
            <a:pathLst>
              <a:path w="4497" h="4053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2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8" name="CustomShape 11"/>
          <p:cNvSpPr/>
          <p:nvPr/>
        </p:nvSpPr>
        <p:spPr>
          <a:xfrm rot="19729800">
            <a:off x="4797720" y="221328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10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CustomShape 12"/>
          <p:cNvSpPr/>
          <p:nvPr/>
        </p:nvSpPr>
        <p:spPr>
          <a:xfrm rot="19729800">
            <a:off x="5121360" y="218988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7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0" name="CustomShape 13"/>
          <p:cNvSpPr/>
          <p:nvPr/>
        </p:nvSpPr>
        <p:spPr>
          <a:xfrm rot="19729800">
            <a:off x="5419080" y="218988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CustomShape 14"/>
          <p:cNvSpPr/>
          <p:nvPr/>
        </p:nvSpPr>
        <p:spPr>
          <a:xfrm rot="19729800">
            <a:off x="5716800" y="218664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3"/>
                </a:moveTo>
                <a:lnTo>
                  <a:pt x="4496" y="0"/>
                </a:lnTo>
                <a:lnTo>
                  <a:pt x="2009" y="4051"/>
                </a:lnTo>
                <a:lnTo>
                  <a:pt x="0" y="4053"/>
                </a:lnTo>
                <a:lnTo>
                  <a:pt x="2486" y="3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2" name="CustomShape 15"/>
          <p:cNvSpPr/>
          <p:nvPr/>
        </p:nvSpPr>
        <p:spPr>
          <a:xfrm rot="19729800">
            <a:off x="6040440" y="216324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CustomShape 16"/>
          <p:cNvSpPr/>
          <p:nvPr/>
        </p:nvSpPr>
        <p:spPr>
          <a:xfrm rot="19729800">
            <a:off x="6355080" y="218664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CustomShape 17"/>
          <p:cNvSpPr/>
          <p:nvPr/>
        </p:nvSpPr>
        <p:spPr>
          <a:xfrm rot="19729800">
            <a:off x="6652800" y="218340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CustomShape 18"/>
          <p:cNvSpPr/>
          <p:nvPr/>
        </p:nvSpPr>
        <p:spPr>
          <a:xfrm rot="19729800">
            <a:off x="6976440" y="216000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3"/>
                </a:moveTo>
                <a:lnTo>
                  <a:pt x="4497" y="0"/>
                </a:lnTo>
                <a:lnTo>
                  <a:pt x="2009" y="4051"/>
                </a:lnTo>
                <a:lnTo>
                  <a:pt x="0" y="4053"/>
                </a:lnTo>
                <a:lnTo>
                  <a:pt x="2487" y="3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CustomShape 1"/>
          <p:cNvSpPr/>
          <p:nvPr/>
        </p:nvSpPr>
        <p:spPr>
          <a:xfrm rot="19729800">
            <a:off x="1737360" y="223524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7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CustomShape 2"/>
          <p:cNvSpPr/>
          <p:nvPr/>
        </p:nvSpPr>
        <p:spPr>
          <a:xfrm rot="19729800">
            <a:off x="2035080" y="223200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8" name="CustomShape 3"/>
          <p:cNvSpPr/>
          <p:nvPr/>
        </p:nvSpPr>
        <p:spPr>
          <a:xfrm rot="19729800">
            <a:off x="2358720" y="220860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3"/>
                </a:moveTo>
                <a:lnTo>
                  <a:pt x="4497" y="0"/>
                </a:lnTo>
                <a:lnTo>
                  <a:pt x="2009" y="4051"/>
                </a:lnTo>
                <a:lnTo>
                  <a:pt x="0" y="4053"/>
                </a:lnTo>
                <a:lnTo>
                  <a:pt x="2487" y="3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19" name="CustomShape 4"/>
          <p:cNvSpPr/>
          <p:nvPr/>
        </p:nvSpPr>
        <p:spPr>
          <a:xfrm rot="19729800">
            <a:off x="2628000" y="2208960"/>
            <a:ext cx="964080" cy="1456560"/>
          </a:xfrm>
          <a:custGeom>
            <a:avLst/>
            <a:gdLst/>
            <a:ahLst/>
            <a:rect l="0" t="0" r="r" b="b"/>
            <a:pathLst>
              <a:path w="4498" h="4053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2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0" name="CustomShape 5"/>
          <p:cNvSpPr/>
          <p:nvPr/>
        </p:nvSpPr>
        <p:spPr>
          <a:xfrm rot="19729800">
            <a:off x="2925720" y="220572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1" name="CustomShape 6"/>
          <p:cNvSpPr/>
          <p:nvPr/>
        </p:nvSpPr>
        <p:spPr>
          <a:xfrm rot="19729800">
            <a:off x="3249360" y="218232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2" name="CustomShape 7"/>
          <p:cNvSpPr/>
          <p:nvPr/>
        </p:nvSpPr>
        <p:spPr>
          <a:xfrm rot="19729800">
            <a:off x="3564000" y="220032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3" name="CustomShape 8"/>
          <p:cNvSpPr/>
          <p:nvPr/>
        </p:nvSpPr>
        <p:spPr>
          <a:xfrm rot="19729800">
            <a:off x="3861720" y="2197080"/>
            <a:ext cx="964080" cy="1456560"/>
          </a:xfrm>
          <a:custGeom>
            <a:avLst/>
            <a:gdLst/>
            <a:ahLst/>
            <a:rect l="0" t="0" r="r" b="b"/>
            <a:pathLst>
              <a:path w="4498" h="4053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2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4" name="CustomShape 9"/>
          <p:cNvSpPr/>
          <p:nvPr/>
        </p:nvSpPr>
        <p:spPr>
          <a:xfrm rot="19729800">
            <a:off x="4185360" y="217368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CustomShape 10"/>
          <p:cNvSpPr/>
          <p:nvPr/>
        </p:nvSpPr>
        <p:spPr>
          <a:xfrm rot="19729800">
            <a:off x="4500000" y="2216520"/>
            <a:ext cx="964080" cy="1456560"/>
          </a:xfrm>
          <a:custGeom>
            <a:avLst/>
            <a:gdLst/>
            <a:ahLst/>
            <a:rect l="0" t="0" r="r" b="b"/>
            <a:pathLst>
              <a:path w="4497" h="4053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2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6" name="CustomShape 11"/>
          <p:cNvSpPr/>
          <p:nvPr/>
        </p:nvSpPr>
        <p:spPr>
          <a:xfrm rot="19729800">
            <a:off x="4797720" y="221328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10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CustomShape 12"/>
          <p:cNvSpPr/>
          <p:nvPr/>
        </p:nvSpPr>
        <p:spPr>
          <a:xfrm rot="19729800">
            <a:off x="5121360" y="218988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7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8" name="CustomShape 13"/>
          <p:cNvSpPr/>
          <p:nvPr/>
        </p:nvSpPr>
        <p:spPr>
          <a:xfrm rot="19729800">
            <a:off x="5419080" y="218988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CustomShape 14"/>
          <p:cNvSpPr/>
          <p:nvPr/>
        </p:nvSpPr>
        <p:spPr>
          <a:xfrm rot="19729800">
            <a:off x="5716800" y="218664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3"/>
                </a:moveTo>
                <a:lnTo>
                  <a:pt x="4496" y="0"/>
                </a:lnTo>
                <a:lnTo>
                  <a:pt x="2009" y="4051"/>
                </a:lnTo>
                <a:lnTo>
                  <a:pt x="0" y="4053"/>
                </a:lnTo>
                <a:lnTo>
                  <a:pt x="2486" y="3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CustomShape 15"/>
          <p:cNvSpPr/>
          <p:nvPr/>
        </p:nvSpPr>
        <p:spPr>
          <a:xfrm rot="19729800">
            <a:off x="6040440" y="216324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CustomShape 16"/>
          <p:cNvSpPr/>
          <p:nvPr/>
        </p:nvSpPr>
        <p:spPr>
          <a:xfrm rot="19729800">
            <a:off x="6355080" y="218664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2"/>
                </a:moveTo>
                <a:lnTo>
                  <a:pt x="4497" y="0"/>
                </a:lnTo>
                <a:lnTo>
                  <a:pt x="2009" y="4050"/>
                </a:lnTo>
                <a:lnTo>
                  <a:pt x="0" y="4053"/>
                </a:lnTo>
                <a:lnTo>
                  <a:pt x="2487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2" name="CustomShape 17"/>
          <p:cNvSpPr/>
          <p:nvPr/>
        </p:nvSpPr>
        <p:spPr>
          <a:xfrm rot="19729800">
            <a:off x="6652800" y="2183400"/>
            <a:ext cx="964080" cy="1456560"/>
          </a:xfrm>
          <a:custGeom>
            <a:avLst/>
            <a:gdLst/>
            <a:ahLst/>
            <a:rect l="0" t="0" r="r" b="b"/>
            <a:pathLst>
              <a:path w="4497" h="4054">
                <a:moveTo>
                  <a:pt x="2486" y="2"/>
                </a:moveTo>
                <a:lnTo>
                  <a:pt x="4496" y="0"/>
                </a:lnTo>
                <a:lnTo>
                  <a:pt x="2009" y="4050"/>
                </a:lnTo>
                <a:lnTo>
                  <a:pt x="0" y="4053"/>
                </a:lnTo>
                <a:lnTo>
                  <a:pt x="2486" y="2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3" name="CustomShape 18"/>
          <p:cNvSpPr/>
          <p:nvPr/>
        </p:nvSpPr>
        <p:spPr>
          <a:xfrm rot="19729800">
            <a:off x="6976440" y="2160000"/>
            <a:ext cx="964080" cy="1456560"/>
          </a:xfrm>
          <a:custGeom>
            <a:avLst/>
            <a:gdLst/>
            <a:ahLst/>
            <a:rect l="0" t="0" r="r" b="b"/>
            <a:pathLst>
              <a:path w="4498" h="4054">
                <a:moveTo>
                  <a:pt x="2487" y="3"/>
                </a:moveTo>
                <a:lnTo>
                  <a:pt x="4497" y="0"/>
                </a:lnTo>
                <a:lnTo>
                  <a:pt x="2009" y="4051"/>
                </a:lnTo>
                <a:lnTo>
                  <a:pt x="0" y="4053"/>
                </a:lnTo>
                <a:lnTo>
                  <a:pt x="2487" y="3"/>
                </a:lnTo>
              </a:path>
            </a:pathLst>
          </a:custGeom>
          <a:solidFill>
            <a:srgbClr val="cccccc"/>
          </a:solid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CustomShape 19"/>
          <p:cNvSpPr/>
          <p:nvPr/>
        </p:nvSpPr>
        <p:spPr>
          <a:xfrm>
            <a:off x="1728000" y="2592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5" name="CustomShape 20"/>
          <p:cNvSpPr/>
          <p:nvPr/>
        </p:nvSpPr>
        <p:spPr>
          <a:xfrm>
            <a:off x="2016000" y="2592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6" name="CustomShape 21"/>
          <p:cNvSpPr/>
          <p:nvPr/>
        </p:nvSpPr>
        <p:spPr>
          <a:xfrm>
            <a:off x="2309040" y="2592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7" name="CustomShape 22"/>
          <p:cNvSpPr/>
          <p:nvPr/>
        </p:nvSpPr>
        <p:spPr>
          <a:xfrm>
            <a:off x="2592000" y="2736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8" name="CustomShape 23"/>
          <p:cNvSpPr/>
          <p:nvPr/>
        </p:nvSpPr>
        <p:spPr>
          <a:xfrm>
            <a:off x="2880000" y="2736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9" name="CustomShape 24"/>
          <p:cNvSpPr/>
          <p:nvPr/>
        </p:nvSpPr>
        <p:spPr>
          <a:xfrm>
            <a:off x="3240000" y="2736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0" name="CustomShape 25"/>
          <p:cNvSpPr/>
          <p:nvPr/>
        </p:nvSpPr>
        <p:spPr>
          <a:xfrm>
            <a:off x="3528000" y="2880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1" name="CustomShape 26"/>
          <p:cNvSpPr/>
          <p:nvPr/>
        </p:nvSpPr>
        <p:spPr>
          <a:xfrm>
            <a:off x="3816000" y="2880000"/>
            <a:ext cx="72000" cy="7164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2" name="CustomShape 27"/>
          <p:cNvSpPr/>
          <p:nvPr/>
        </p:nvSpPr>
        <p:spPr>
          <a:xfrm>
            <a:off x="4176000" y="2880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3" name="CustomShape 28"/>
          <p:cNvSpPr/>
          <p:nvPr/>
        </p:nvSpPr>
        <p:spPr>
          <a:xfrm>
            <a:off x="4464000" y="3024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4" name="CustomShape 29"/>
          <p:cNvSpPr/>
          <p:nvPr/>
        </p:nvSpPr>
        <p:spPr>
          <a:xfrm>
            <a:off x="4752000" y="3024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5" name="CustomShape 30"/>
          <p:cNvSpPr/>
          <p:nvPr/>
        </p:nvSpPr>
        <p:spPr>
          <a:xfrm>
            <a:off x="5112000" y="3024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6" name="CustomShape 31"/>
          <p:cNvSpPr/>
          <p:nvPr/>
        </p:nvSpPr>
        <p:spPr>
          <a:xfrm>
            <a:off x="5400000" y="3168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7" name="CustomShape 32"/>
          <p:cNvSpPr/>
          <p:nvPr/>
        </p:nvSpPr>
        <p:spPr>
          <a:xfrm>
            <a:off x="5688000" y="3168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8" name="CustomShape 33"/>
          <p:cNvSpPr/>
          <p:nvPr/>
        </p:nvSpPr>
        <p:spPr>
          <a:xfrm>
            <a:off x="6048000" y="3168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9" name="CustomShape 34"/>
          <p:cNvSpPr/>
          <p:nvPr/>
        </p:nvSpPr>
        <p:spPr>
          <a:xfrm>
            <a:off x="6336000" y="3312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50" name="CustomShape 35"/>
          <p:cNvSpPr/>
          <p:nvPr/>
        </p:nvSpPr>
        <p:spPr>
          <a:xfrm>
            <a:off x="6624000" y="3312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51" name="CustomShape 36"/>
          <p:cNvSpPr/>
          <p:nvPr/>
        </p:nvSpPr>
        <p:spPr>
          <a:xfrm>
            <a:off x="6984000" y="3312000"/>
            <a:ext cx="72000" cy="72000"/>
          </a:xfrm>
          <a:prstGeom prst="ellipse">
            <a:avLst/>
          </a:prstGeom>
          <a:solidFill>
            <a:srgbClr val="000000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CustomShape 1"/>
          <p:cNvSpPr/>
          <p:nvPr/>
        </p:nvSpPr>
        <p:spPr>
          <a:xfrm>
            <a:off x="432000" y="2364120"/>
            <a:ext cx="8352000" cy="51588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3" name="CustomShape 2"/>
          <p:cNvSpPr/>
          <p:nvPr/>
        </p:nvSpPr>
        <p:spPr>
          <a:xfrm>
            <a:off x="432000" y="1584000"/>
            <a:ext cx="8352000" cy="25272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4" name="TextShape 3"/>
          <p:cNvSpPr txBox="1"/>
          <p:nvPr/>
        </p:nvSpPr>
        <p:spPr>
          <a:xfrm>
            <a:off x="792000" y="1280880"/>
            <a:ext cx="7632000" cy="3975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static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uint8_t dr_reg_to_scratch_mask(reg_id_t reg) {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if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(reg &gt;= DR_REG_R8 &amp;&amp; reg &lt;= DR_REG_R11) {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</a:t>
            </a:r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return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1 &lt;&lt; (reg - DR_REG_R8);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}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if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(reg &gt;= DR_REG_R8D &amp;&amp; reg &lt;= DR_REG_R11D) {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</a:t>
            </a:r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return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1 &lt;&lt; (reg - DR_REG_R8D);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}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if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(reg &gt;= DR_REG_R8W &amp;&amp; reg &lt;= DR_REG_R11W) {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</a:t>
            </a:r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return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1 &lt;&lt; (reg - DR_REG_R8W);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}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if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(reg &gt;= DR_REG_R8L &amp;&amp; reg &lt;= DR_REG_R11L) {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  </a:t>
            </a:r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return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1 &lt;&lt; (reg - DR_REG_R8L);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}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 </a:t>
            </a:r>
            <a:r>
              <a:rPr b="1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return</a:t>
            </a:r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ourier New"/>
              </a:rPr>
              <a:t> 0;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}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457920" y="105336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Sources of nondeterminism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4425480" y="2659680"/>
            <a:ext cx="4136760" cy="2518560"/>
          </a:xfrm>
          <a:prstGeom prst="rect">
            <a:avLst/>
          </a:prstGeom>
          <a:ln>
            <a:noFill/>
          </a:ln>
        </p:spPr>
      </p:pic>
      <p:pic>
        <p:nvPicPr>
          <p:cNvPr id="121" name="" descr=""/>
          <p:cNvPicPr/>
          <p:nvPr/>
        </p:nvPicPr>
        <p:blipFill>
          <a:blip r:embed="rId2"/>
          <a:stretch/>
        </p:blipFill>
        <p:spPr>
          <a:xfrm>
            <a:off x="360000" y="2088000"/>
            <a:ext cx="1218240" cy="1218240"/>
          </a:xfrm>
          <a:prstGeom prst="rect">
            <a:avLst/>
          </a:prstGeom>
          <a:ln>
            <a:noFill/>
          </a:ln>
        </p:spPr>
      </p:pic>
      <p:pic>
        <p:nvPicPr>
          <p:cNvPr id="122" name="" descr=""/>
          <p:cNvPicPr/>
          <p:nvPr/>
        </p:nvPicPr>
        <p:blipFill>
          <a:blip r:embed="rId3"/>
          <a:stretch/>
        </p:blipFill>
        <p:spPr>
          <a:xfrm>
            <a:off x="1656000" y="2810160"/>
            <a:ext cx="1146240" cy="1144080"/>
          </a:xfrm>
          <a:prstGeom prst="rect">
            <a:avLst/>
          </a:prstGeom>
          <a:ln>
            <a:noFill/>
          </a:ln>
        </p:spPr>
      </p:pic>
      <p:sp>
        <p:nvSpPr>
          <p:cNvPr id="123" name="Line 2"/>
          <p:cNvSpPr/>
          <p:nvPr/>
        </p:nvSpPr>
        <p:spPr>
          <a:xfrm>
            <a:off x="3096000" y="3672000"/>
            <a:ext cx="13294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Line 3"/>
          <p:cNvSpPr/>
          <p:nvPr/>
        </p:nvSpPr>
        <p:spPr>
          <a:xfrm>
            <a:off x="3096000" y="4176000"/>
            <a:ext cx="13294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Line 4"/>
          <p:cNvSpPr/>
          <p:nvPr/>
        </p:nvSpPr>
        <p:spPr>
          <a:xfrm>
            <a:off x="3096000" y="3168000"/>
            <a:ext cx="13294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126" name="" descr=""/>
          <p:cNvPicPr/>
          <p:nvPr/>
        </p:nvPicPr>
        <p:blipFill>
          <a:blip r:embed="rId4"/>
          <a:stretch/>
        </p:blipFill>
        <p:spPr>
          <a:xfrm>
            <a:off x="340200" y="3364200"/>
            <a:ext cx="1238040" cy="1238040"/>
          </a:xfrm>
          <a:prstGeom prst="rect">
            <a:avLst/>
          </a:prstGeom>
          <a:ln>
            <a:noFill/>
          </a:ln>
        </p:spPr>
      </p:pic>
      <p:pic>
        <p:nvPicPr>
          <p:cNvPr id="127" name="" descr=""/>
          <p:cNvPicPr/>
          <p:nvPr/>
        </p:nvPicPr>
        <p:blipFill>
          <a:blip r:embed="rId5"/>
          <a:stretch/>
        </p:blipFill>
        <p:spPr>
          <a:xfrm>
            <a:off x="1656000" y="4116240"/>
            <a:ext cx="1237320" cy="1062000"/>
          </a:xfrm>
          <a:prstGeom prst="rect">
            <a:avLst/>
          </a:prstGeom>
          <a:ln>
            <a:noFill/>
          </a:ln>
        </p:spPr>
      </p:pic>
    </p:spTree>
  </p:cSld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CustomShape 1"/>
          <p:cNvSpPr/>
          <p:nvPr/>
        </p:nvSpPr>
        <p:spPr>
          <a:xfrm>
            <a:off x="936000" y="1512000"/>
            <a:ext cx="8136000" cy="91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Debugging</a:t>
            </a:r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
</a:t>
            </a:r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→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data analysis and visualization!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CustomShape 1"/>
          <p:cNvSpPr/>
          <p:nvPr/>
        </p:nvSpPr>
        <p:spPr>
          <a:xfrm>
            <a:off x="643320" y="4789800"/>
            <a:ext cx="5898960" cy="76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http://rr-project.org        https://github.com/mozilla/rr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7" name="" descr=""/>
          <p:cNvPicPr/>
          <p:nvPr/>
        </p:nvPicPr>
        <p:blipFill>
          <a:blip r:embed="rId1"/>
          <a:stretch/>
        </p:blipFill>
        <p:spPr>
          <a:xfrm>
            <a:off x="864000" y="216000"/>
            <a:ext cx="7416000" cy="5272560"/>
          </a:xfrm>
          <a:prstGeom prst="rect">
            <a:avLst/>
          </a:prstGeom>
          <a:ln>
            <a:noFill/>
          </a:ln>
        </p:spPr>
      </p:pic>
      <p:sp>
        <p:nvSpPr>
          <p:cNvPr id="458" name="Freeform 2"/>
          <p:cNvSpPr/>
          <p:nvPr/>
        </p:nvSpPr>
        <p:spPr>
          <a:xfrm>
            <a:off x="4883760" y="4192200"/>
            <a:ext cx="2986560" cy="852480"/>
          </a:xfrm>
          <a:custGeom>
            <a:avLst/>
            <a:gdLst/>
            <a:ahLst/>
            <a:rect l="0" t="0" r="r" b="b"/>
            <a:pathLst>
              <a:path w="8296" h="2368">
                <a:moveTo>
                  <a:pt x="4155" y="154"/>
                </a:moveTo>
                <a:cubicBezTo>
                  <a:pt x="3860" y="59"/>
                  <a:pt x="3552" y="29"/>
                  <a:pt x="3247" y="24"/>
                </a:cubicBezTo>
                <a:cubicBezTo>
                  <a:pt x="3022" y="21"/>
                  <a:pt x="2795" y="0"/>
                  <a:pt x="2573" y="50"/>
                </a:cubicBezTo>
                <a:cubicBezTo>
                  <a:pt x="2303" y="110"/>
                  <a:pt x="2035" y="188"/>
                  <a:pt x="1781" y="296"/>
                </a:cubicBezTo>
                <a:cubicBezTo>
                  <a:pt x="1559" y="391"/>
                  <a:pt x="1322" y="454"/>
                  <a:pt x="1094" y="530"/>
                </a:cubicBezTo>
                <a:cubicBezTo>
                  <a:pt x="867" y="606"/>
                  <a:pt x="664" y="733"/>
                  <a:pt x="459" y="854"/>
                </a:cubicBezTo>
                <a:cubicBezTo>
                  <a:pt x="289" y="954"/>
                  <a:pt x="102" y="1085"/>
                  <a:pt x="44" y="1282"/>
                </a:cubicBezTo>
                <a:cubicBezTo>
                  <a:pt x="0" y="1431"/>
                  <a:pt x="115" y="1579"/>
                  <a:pt x="186" y="1710"/>
                </a:cubicBezTo>
                <a:cubicBezTo>
                  <a:pt x="288" y="1897"/>
                  <a:pt x="484" y="2013"/>
                  <a:pt x="692" y="2086"/>
                </a:cubicBezTo>
                <a:cubicBezTo>
                  <a:pt x="949" y="2176"/>
                  <a:pt x="1211" y="2253"/>
                  <a:pt x="1483" y="2294"/>
                </a:cubicBezTo>
                <a:cubicBezTo>
                  <a:pt x="1881" y="2354"/>
                  <a:pt x="2289" y="2367"/>
                  <a:pt x="2689" y="2345"/>
                </a:cubicBezTo>
                <a:cubicBezTo>
                  <a:pt x="3053" y="2325"/>
                  <a:pt x="3416" y="2267"/>
                  <a:pt x="3779" y="2229"/>
                </a:cubicBezTo>
                <a:cubicBezTo>
                  <a:pt x="4158" y="2189"/>
                  <a:pt x="4538" y="2210"/>
                  <a:pt x="4920" y="2190"/>
                </a:cubicBezTo>
                <a:cubicBezTo>
                  <a:pt x="5283" y="2171"/>
                  <a:pt x="5647" y="2158"/>
                  <a:pt x="6010" y="2138"/>
                </a:cubicBezTo>
                <a:cubicBezTo>
                  <a:pt x="6427" y="2114"/>
                  <a:pt x="6842" y="2028"/>
                  <a:pt x="7229" y="1866"/>
                </a:cubicBezTo>
                <a:cubicBezTo>
                  <a:pt x="7489" y="1757"/>
                  <a:pt x="7736" y="1616"/>
                  <a:pt x="7981" y="1476"/>
                </a:cubicBezTo>
                <a:cubicBezTo>
                  <a:pt x="8221" y="1339"/>
                  <a:pt x="8295" y="971"/>
                  <a:pt x="8098" y="789"/>
                </a:cubicBezTo>
                <a:cubicBezTo>
                  <a:pt x="7740" y="458"/>
                  <a:pt x="7277" y="234"/>
                  <a:pt x="6788" y="154"/>
                </a:cubicBezTo>
                <a:cubicBezTo>
                  <a:pt x="6247" y="65"/>
                  <a:pt x="5699" y="29"/>
                  <a:pt x="5154" y="37"/>
                </a:cubicBezTo>
                <a:cubicBezTo>
                  <a:pt x="4721" y="44"/>
                  <a:pt x="4289" y="62"/>
                  <a:pt x="3857" y="89"/>
                </a:cubicBezTo>
                <a:lnTo>
                  <a:pt x="3545" y="115"/>
                </a:lnTo>
                <a:lnTo>
                  <a:pt x="3221" y="179"/>
                </a:lnTo>
              </a:path>
            </a:pathLst>
          </a:custGeom>
          <a:ln w="108000">
            <a:solidFill>
              <a:srgbClr val="99ff66"/>
            </a:solidFill>
            <a:round/>
          </a:ln>
        </p:spPr>
      </p:sp>
    </p:spTree>
  </p:cSld>
  <p:timing>
    <p:tnLst>
      <p:par>
        <p:cTn id="95" dur="indefinite" restart="never" nodeType="tmRoot">
          <p:childTnLst>
            <p:seq>
              <p:cTn id="9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3134520" y="4104000"/>
            <a:ext cx="1107720" cy="1107720"/>
          </a:xfrm>
          <a:prstGeom prst="rect">
            <a:avLst/>
          </a:prstGeom>
          <a:ln>
            <a:noFill/>
          </a:ln>
        </p:spPr>
      </p:pic>
      <p:sp>
        <p:nvSpPr>
          <p:cNvPr id="129" name="CustomShape 1"/>
          <p:cNvSpPr/>
          <p:nvPr/>
        </p:nvSpPr>
        <p:spPr>
          <a:xfrm>
            <a:off x="457920" y="105336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Record inputs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0" name="" descr=""/>
          <p:cNvPicPr/>
          <p:nvPr/>
        </p:nvPicPr>
        <p:blipFill>
          <a:blip r:embed="rId2"/>
          <a:stretch/>
        </p:blipFill>
        <p:spPr>
          <a:xfrm>
            <a:off x="4425480" y="2659680"/>
            <a:ext cx="4136760" cy="2518560"/>
          </a:xfrm>
          <a:prstGeom prst="rect">
            <a:avLst/>
          </a:prstGeom>
          <a:ln>
            <a:noFill/>
          </a:ln>
        </p:spPr>
      </p:pic>
      <p:sp>
        <p:nvSpPr>
          <p:cNvPr id="131" name="Line 2"/>
          <p:cNvSpPr/>
          <p:nvPr/>
        </p:nvSpPr>
        <p:spPr>
          <a:xfrm>
            <a:off x="3096000" y="3672000"/>
            <a:ext cx="13294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Line 3"/>
          <p:cNvSpPr/>
          <p:nvPr/>
        </p:nvSpPr>
        <p:spPr>
          <a:xfrm>
            <a:off x="3096000" y="4176000"/>
            <a:ext cx="13294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Line 4"/>
          <p:cNvSpPr/>
          <p:nvPr/>
        </p:nvSpPr>
        <p:spPr>
          <a:xfrm>
            <a:off x="3096000" y="3168000"/>
            <a:ext cx="13294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134" name="" descr=""/>
          <p:cNvPicPr/>
          <p:nvPr/>
        </p:nvPicPr>
        <p:blipFill>
          <a:blip r:embed="rId3"/>
          <a:stretch/>
        </p:blipFill>
        <p:spPr>
          <a:xfrm>
            <a:off x="360000" y="2088000"/>
            <a:ext cx="1218240" cy="1218240"/>
          </a:xfrm>
          <a:prstGeom prst="rect">
            <a:avLst/>
          </a:prstGeom>
          <a:ln>
            <a:noFill/>
          </a:ln>
        </p:spPr>
      </p:pic>
      <p:pic>
        <p:nvPicPr>
          <p:cNvPr id="135" name="" descr=""/>
          <p:cNvPicPr/>
          <p:nvPr/>
        </p:nvPicPr>
        <p:blipFill>
          <a:blip r:embed="rId4"/>
          <a:stretch/>
        </p:blipFill>
        <p:spPr>
          <a:xfrm>
            <a:off x="1656000" y="2810160"/>
            <a:ext cx="1146240" cy="1144080"/>
          </a:xfrm>
          <a:prstGeom prst="rect">
            <a:avLst/>
          </a:prstGeom>
          <a:ln>
            <a:noFill/>
          </a:ln>
        </p:spPr>
      </p:pic>
      <p:pic>
        <p:nvPicPr>
          <p:cNvPr id="136" name="" descr=""/>
          <p:cNvPicPr/>
          <p:nvPr/>
        </p:nvPicPr>
        <p:blipFill>
          <a:blip r:embed="rId5"/>
          <a:stretch/>
        </p:blipFill>
        <p:spPr>
          <a:xfrm>
            <a:off x="340200" y="3364200"/>
            <a:ext cx="1238040" cy="1238040"/>
          </a:xfrm>
          <a:prstGeom prst="rect">
            <a:avLst/>
          </a:prstGeom>
          <a:ln>
            <a:noFill/>
          </a:ln>
        </p:spPr>
      </p:pic>
      <p:pic>
        <p:nvPicPr>
          <p:cNvPr id="137" name="" descr=""/>
          <p:cNvPicPr/>
          <p:nvPr/>
        </p:nvPicPr>
        <p:blipFill>
          <a:blip r:embed="rId6"/>
          <a:stretch/>
        </p:blipFill>
        <p:spPr>
          <a:xfrm>
            <a:off x="1656000" y="4116240"/>
            <a:ext cx="1237320" cy="106200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3134520" y="4104000"/>
            <a:ext cx="1107720" cy="1107720"/>
          </a:xfrm>
          <a:prstGeom prst="rect">
            <a:avLst/>
          </a:prstGeom>
          <a:ln>
            <a:noFill/>
          </a:ln>
        </p:spPr>
      </p:pic>
      <p:sp>
        <p:nvSpPr>
          <p:cNvPr id="139" name="CustomShape 1"/>
          <p:cNvSpPr/>
          <p:nvPr/>
        </p:nvSpPr>
        <p:spPr>
          <a:xfrm>
            <a:off x="457920" y="105336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Replay execution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2"/>
          <a:stretch/>
        </p:blipFill>
        <p:spPr>
          <a:xfrm>
            <a:off x="4425480" y="2659680"/>
            <a:ext cx="4136760" cy="2518560"/>
          </a:xfrm>
          <a:prstGeom prst="rect">
            <a:avLst/>
          </a:prstGeom>
          <a:ln>
            <a:noFill/>
          </a:ln>
        </p:spPr>
      </p:pic>
      <p:sp>
        <p:nvSpPr>
          <p:cNvPr id="141" name="Line 2"/>
          <p:cNvSpPr/>
          <p:nvPr/>
        </p:nvSpPr>
        <p:spPr>
          <a:xfrm>
            <a:off x="3096000" y="3672000"/>
            <a:ext cx="13294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Line 3"/>
          <p:cNvSpPr/>
          <p:nvPr/>
        </p:nvSpPr>
        <p:spPr>
          <a:xfrm>
            <a:off x="3096000" y="4176000"/>
            <a:ext cx="13294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Line 4"/>
          <p:cNvSpPr/>
          <p:nvPr/>
        </p:nvSpPr>
        <p:spPr>
          <a:xfrm>
            <a:off x="3096000" y="3168000"/>
            <a:ext cx="1329480" cy="360"/>
          </a:xfrm>
          <a:prstGeom prst="line">
            <a:avLst/>
          </a:prstGeom>
          <a:ln>
            <a:solidFill>
              <a:srgbClr val="000000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pic>
        <p:nvPicPr>
          <p:cNvPr id="144" name="" descr=""/>
          <p:cNvPicPr/>
          <p:nvPr/>
        </p:nvPicPr>
        <p:blipFill>
          <a:blip r:embed="rId3"/>
          <a:stretch/>
        </p:blipFill>
        <p:spPr>
          <a:xfrm>
            <a:off x="4425840" y="2659680"/>
            <a:ext cx="4136760" cy="251856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57560" y="105300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“</a:t>
            </a:r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Old idea”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1866960" y="2224800"/>
            <a:ext cx="1366200" cy="89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Nirvana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3"/>
          <p:cNvSpPr/>
          <p:nvPr/>
        </p:nvSpPr>
        <p:spPr>
          <a:xfrm>
            <a:off x="6246000" y="1886400"/>
            <a:ext cx="136584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ReVirt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4"/>
          <p:cNvSpPr/>
          <p:nvPr/>
        </p:nvSpPr>
        <p:spPr>
          <a:xfrm>
            <a:off x="1440000" y="3152520"/>
            <a:ext cx="2426040" cy="89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Chronomancer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5"/>
          <p:cNvSpPr/>
          <p:nvPr/>
        </p:nvSpPr>
        <p:spPr>
          <a:xfrm>
            <a:off x="3924720" y="1728000"/>
            <a:ext cx="1365840" cy="89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PinPlay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6"/>
          <p:cNvSpPr/>
          <p:nvPr/>
        </p:nvSpPr>
        <p:spPr>
          <a:xfrm>
            <a:off x="3924720" y="2646720"/>
            <a:ext cx="136584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Jockey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7"/>
          <p:cNvSpPr/>
          <p:nvPr/>
        </p:nvSpPr>
        <p:spPr>
          <a:xfrm>
            <a:off x="6193080" y="2572200"/>
            <a:ext cx="1366200" cy="89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ReSpec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8"/>
          <p:cNvSpPr/>
          <p:nvPr/>
        </p:nvSpPr>
        <p:spPr>
          <a:xfrm>
            <a:off x="4399560" y="3574440"/>
            <a:ext cx="1365840" cy="891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PANDA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9"/>
          <p:cNvSpPr/>
          <p:nvPr/>
        </p:nvSpPr>
        <p:spPr>
          <a:xfrm>
            <a:off x="2975040" y="3965760"/>
            <a:ext cx="136584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Scribe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10"/>
          <p:cNvSpPr/>
          <p:nvPr/>
        </p:nvSpPr>
        <p:spPr>
          <a:xfrm>
            <a:off x="6193080" y="3258000"/>
            <a:ext cx="136620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ODR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11"/>
          <p:cNvSpPr/>
          <p:nvPr/>
        </p:nvSpPr>
        <p:spPr>
          <a:xfrm>
            <a:off x="5929560" y="3996720"/>
            <a:ext cx="136584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Echo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12"/>
          <p:cNvSpPr/>
          <p:nvPr/>
        </p:nvSpPr>
        <p:spPr>
          <a:xfrm>
            <a:off x="3449880" y="4728240"/>
            <a:ext cx="199908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FlashBack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13"/>
          <p:cNvSpPr/>
          <p:nvPr/>
        </p:nvSpPr>
        <p:spPr>
          <a:xfrm>
            <a:off x="1866960" y="4599000"/>
            <a:ext cx="199908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CLAP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14"/>
          <p:cNvSpPr/>
          <p:nvPr/>
        </p:nvSpPr>
        <p:spPr>
          <a:xfrm>
            <a:off x="5771160" y="4840920"/>
            <a:ext cx="199908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QuickRec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15"/>
          <p:cNvSpPr/>
          <p:nvPr/>
        </p:nvSpPr>
        <p:spPr>
          <a:xfrm>
            <a:off x="2341800" y="5466960"/>
            <a:ext cx="1999080" cy="47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ReTrace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1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rr</a:t>
            </a:r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 goals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457200" y="2277000"/>
            <a:ext cx="8223480" cy="35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StarSymbol"/>
              <a:buChar char="l"/>
            </a:pP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Easy to deploy: stock hardware, OS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StarSymbol"/>
              <a:buChar char="l"/>
            </a:pP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Low overhead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StarSymbol"/>
              <a:buChar char="l"/>
            </a:pP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Works on Firefox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StarSymbol"/>
              <a:buChar char="l"/>
            </a:pPr>
            <a:r>
              <a:rPr b="0" lang="en-NZ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Small investment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457200" y="1052640"/>
            <a:ext cx="8223480" cy="100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r>
              <a:rPr b="1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rr</a:t>
            </a:r>
            <a:r>
              <a:rPr b="0" lang="en-NZ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 design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2424600" y="2944800"/>
            <a:ext cx="4209480" cy="2101680"/>
          </a:xfrm>
          <a:prstGeom prst="rect">
            <a:avLst/>
          </a:prstGeom>
          <a:solidFill>
            <a:srgbClr val="ffffff"/>
          </a:solidFill>
          <a:ln w="72000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wrap="none" lIns="126000" rIns="126000" tIns="81000" bIns="81000" anchor="ctr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Deterministic user-space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CPU execution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3"/>
          <p:cNvSpPr/>
          <p:nvPr/>
        </p:nvSpPr>
        <p:spPr>
          <a:xfrm rot="16200000">
            <a:off x="515160" y="3438720"/>
            <a:ext cx="3261960" cy="112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/>
          <a:p>
            <a:pPr algn="ctr">
              <a:lnSpc>
                <a:spcPct val="100000"/>
              </a:lnSpc>
            </a:pPr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Linux process boundary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4"/>
          <p:cNvSpPr/>
          <p:nvPr/>
        </p:nvSpPr>
        <p:spPr>
          <a:xfrm>
            <a:off x="2282040" y="2111400"/>
            <a:ext cx="2864160" cy="4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System call results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Line 5"/>
          <p:cNvSpPr/>
          <p:nvPr/>
        </p:nvSpPr>
        <p:spPr>
          <a:xfrm>
            <a:off x="2828520" y="2541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Line 6"/>
          <p:cNvSpPr/>
          <p:nvPr/>
        </p:nvSpPr>
        <p:spPr>
          <a:xfrm>
            <a:off x="3321720" y="2541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Line 7"/>
          <p:cNvSpPr/>
          <p:nvPr/>
        </p:nvSpPr>
        <p:spPr>
          <a:xfrm>
            <a:off x="3814920" y="2541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Line 8"/>
          <p:cNvSpPr/>
          <p:nvPr/>
        </p:nvSpPr>
        <p:spPr>
          <a:xfrm>
            <a:off x="4308120" y="2541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Line 9"/>
          <p:cNvSpPr/>
          <p:nvPr/>
        </p:nvSpPr>
        <p:spPr>
          <a:xfrm>
            <a:off x="4801320" y="2541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Line 10"/>
          <p:cNvSpPr/>
          <p:nvPr/>
        </p:nvSpPr>
        <p:spPr>
          <a:xfrm>
            <a:off x="5294520" y="2541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Line 11"/>
          <p:cNvSpPr/>
          <p:nvPr/>
        </p:nvSpPr>
        <p:spPr>
          <a:xfrm>
            <a:off x="5788080" y="2541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Line 12"/>
          <p:cNvSpPr/>
          <p:nvPr/>
        </p:nvSpPr>
        <p:spPr>
          <a:xfrm>
            <a:off x="6281280" y="2541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13"/>
          <p:cNvSpPr/>
          <p:nvPr/>
        </p:nvSpPr>
        <p:spPr>
          <a:xfrm>
            <a:off x="3178080" y="5545800"/>
            <a:ext cx="2864160" cy="4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Observable effects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Line 14"/>
          <p:cNvSpPr/>
          <p:nvPr/>
        </p:nvSpPr>
        <p:spPr>
          <a:xfrm>
            <a:off x="2828520" y="253548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Line 15"/>
          <p:cNvSpPr/>
          <p:nvPr/>
        </p:nvSpPr>
        <p:spPr>
          <a:xfrm>
            <a:off x="3276720" y="5052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Line 16"/>
          <p:cNvSpPr/>
          <p:nvPr/>
        </p:nvSpPr>
        <p:spPr>
          <a:xfrm>
            <a:off x="3769920" y="5052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Line 17"/>
          <p:cNvSpPr/>
          <p:nvPr/>
        </p:nvSpPr>
        <p:spPr>
          <a:xfrm>
            <a:off x="4263480" y="5052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Line 18"/>
          <p:cNvSpPr/>
          <p:nvPr/>
        </p:nvSpPr>
        <p:spPr>
          <a:xfrm>
            <a:off x="4756680" y="5052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Line 19"/>
          <p:cNvSpPr/>
          <p:nvPr/>
        </p:nvSpPr>
        <p:spPr>
          <a:xfrm>
            <a:off x="5249880" y="5052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Line 20"/>
          <p:cNvSpPr/>
          <p:nvPr/>
        </p:nvSpPr>
        <p:spPr>
          <a:xfrm>
            <a:off x="5743080" y="5052240"/>
            <a:ext cx="360" cy="403560"/>
          </a:xfrm>
          <a:prstGeom prst="line">
            <a:avLst/>
          </a:prstGeom>
          <a:ln w="36000">
            <a:solidFill>
              <a:srgbClr val="00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21"/>
          <p:cNvSpPr/>
          <p:nvPr/>
        </p:nvSpPr>
        <p:spPr>
          <a:xfrm>
            <a:off x="2738520" y="2855160"/>
            <a:ext cx="173880" cy="218520"/>
          </a:xfrm>
          <a:prstGeom prst="ellipse">
            <a:avLst/>
          </a:prstGeom>
          <a:noFill/>
          <a:ln w="36000">
            <a:solidFill>
              <a:srgbClr val="ff66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CustomShape 22"/>
          <p:cNvSpPr/>
          <p:nvPr/>
        </p:nvSpPr>
        <p:spPr>
          <a:xfrm>
            <a:off x="3232080" y="2855160"/>
            <a:ext cx="173520" cy="218520"/>
          </a:xfrm>
          <a:prstGeom prst="ellipse">
            <a:avLst/>
          </a:prstGeom>
          <a:noFill/>
          <a:ln w="36000">
            <a:solidFill>
              <a:srgbClr val="ff66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CustomShape 23"/>
          <p:cNvSpPr/>
          <p:nvPr/>
        </p:nvSpPr>
        <p:spPr>
          <a:xfrm>
            <a:off x="3725280" y="2855160"/>
            <a:ext cx="173520" cy="218520"/>
          </a:xfrm>
          <a:prstGeom prst="ellipse">
            <a:avLst/>
          </a:prstGeom>
          <a:noFill/>
          <a:ln w="36000">
            <a:solidFill>
              <a:srgbClr val="ff66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5" name="CustomShape 24"/>
          <p:cNvSpPr/>
          <p:nvPr/>
        </p:nvSpPr>
        <p:spPr>
          <a:xfrm>
            <a:off x="4218480" y="2855160"/>
            <a:ext cx="173520" cy="218520"/>
          </a:xfrm>
          <a:prstGeom prst="ellipse">
            <a:avLst/>
          </a:prstGeom>
          <a:noFill/>
          <a:ln w="36000">
            <a:solidFill>
              <a:srgbClr val="ff66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25"/>
          <p:cNvSpPr/>
          <p:nvPr/>
        </p:nvSpPr>
        <p:spPr>
          <a:xfrm>
            <a:off x="4711680" y="2855160"/>
            <a:ext cx="173520" cy="218520"/>
          </a:xfrm>
          <a:prstGeom prst="ellipse">
            <a:avLst/>
          </a:prstGeom>
          <a:noFill/>
          <a:ln w="36000">
            <a:solidFill>
              <a:srgbClr val="ff66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26"/>
          <p:cNvSpPr/>
          <p:nvPr/>
        </p:nvSpPr>
        <p:spPr>
          <a:xfrm>
            <a:off x="5204880" y="2855160"/>
            <a:ext cx="173880" cy="218520"/>
          </a:xfrm>
          <a:prstGeom prst="ellipse">
            <a:avLst/>
          </a:prstGeom>
          <a:noFill/>
          <a:ln w="36000">
            <a:solidFill>
              <a:srgbClr val="ff66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27"/>
          <p:cNvSpPr/>
          <p:nvPr/>
        </p:nvSpPr>
        <p:spPr>
          <a:xfrm>
            <a:off x="5698080" y="2855160"/>
            <a:ext cx="173880" cy="218520"/>
          </a:xfrm>
          <a:prstGeom prst="ellipse">
            <a:avLst/>
          </a:prstGeom>
          <a:noFill/>
          <a:ln w="36000">
            <a:solidFill>
              <a:srgbClr val="ff66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9" name="CustomShape 28"/>
          <p:cNvSpPr/>
          <p:nvPr/>
        </p:nvSpPr>
        <p:spPr>
          <a:xfrm>
            <a:off x="6191640" y="2855160"/>
            <a:ext cx="173520" cy="218520"/>
          </a:xfrm>
          <a:prstGeom prst="ellipse">
            <a:avLst/>
          </a:prstGeom>
          <a:noFill/>
          <a:ln w="36000">
            <a:solidFill>
              <a:srgbClr val="ff66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90" name="CustomShape 29"/>
          <p:cNvSpPr/>
          <p:nvPr/>
        </p:nvSpPr>
        <p:spPr>
          <a:xfrm>
            <a:off x="6818040" y="2364120"/>
            <a:ext cx="2320920" cy="76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ff6633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Record and replay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30"/>
          <p:cNvSpPr/>
          <p:nvPr/>
        </p:nvSpPr>
        <p:spPr>
          <a:xfrm>
            <a:off x="5460120" y="2111400"/>
            <a:ext cx="2864160" cy="42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NZ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DejaVu Sans"/>
              </a:rPr>
              <a:t>Signals</a:t>
            </a:r>
            <a:endParaRPr b="0" lang="en-NZ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</TotalTime>
  <Application>LibreOffice/5.2.5.1$Linux_X86_64 LibreOffice_project/20$Build-1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dcterms:modified xsi:type="dcterms:W3CDTF">2016-10-03T17:44:20Z</dcterms:modified>
  <cp:revision>77</cp:revision>
  <dc:subject/>
  <dc:title/>
</cp:coreProperties>
</file>